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7" r:id="rId2"/>
    <p:sldId id="258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BFCF62-5BFD-4580-9DDF-BFAAA8DEF3F2}" type="datetimeFigureOut">
              <a:rPr lang="ru-RU" smtClean="0"/>
              <a:t>09.11.2017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C3B00C-D30B-4980-9500-85BC9B2DB1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31982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fld id="{D056C05F-A0A4-4084-9365-BE277266B754}" type="slidenum">
              <a:rPr lang="ru-RU" altLang="ru-RU"/>
              <a:pPr/>
              <a:t>2</a:t>
            </a:fld>
            <a:endParaRPr lang="ru-RU" alt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31EDB-8163-4A69-92CB-97A4F447B2C2}" type="datetimeFigureOut">
              <a:rPr lang="ru-RU" smtClean="0"/>
              <a:t>09.11.2017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53689-B0FD-45E6-8C48-A6B791A829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11103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31EDB-8163-4A69-92CB-97A4F447B2C2}" type="datetimeFigureOut">
              <a:rPr lang="ru-RU" smtClean="0"/>
              <a:t>09.11.2017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53689-B0FD-45E6-8C48-A6B791A829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69077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31EDB-8163-4A69-92CB-97A4F447B2C2}" type="datetimeFigureOut">
              <a:rPr lang="ru-RU" smtClean="0"/>
              <a:t>09.11.2017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53689-B0FD-45E6-8C48-A6B791A829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21772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31EDB-8163-4A69-92CB-97A4F447B2C2}" type="datetimeFigureOut">
              <a:rPr lang="ru-RU" smtClean="0"/>
              <a:t>09.11.2017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53689-B0FD-45E6-8C48-A6B791A829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64202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31EDB-8163-4A69-92CB-97A4F447B2C2}" type="datetimeFigureOut">
              <a:rPr lang="ru-RU" smtClean="0"/>
              <a:t>09.11.2017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53689-B0FD-45E6-8C48-A6B791A829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97577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31EDB-8163-4A69-92CB-97A4F447B2C2}" type="datetimeFigureOut">
              <a:rPr lang="ru-RU" smtClean="0"/>
              <a:t>09.11.2017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53689-B0FD-45E6-8C48-A6B791A829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50490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31EDB-8163-4A69-92CB-97A4F447B2C2}" type="datetimeFigureOut">
              <a:rPr lang="ru-RU" smtClean="0"/>
              <a:t>09.11.2017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53689-B0FD-45E6-8C48-A6B791A829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81915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31EDB-8163-4A69-92CB-97A4F447B2C2}" type="datetimeFigureOut">
              <a:rPr lang="ru-RU" smtClean="0"/>
              <a:t>09.11.2017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53689-B0FD-45E6-8C48-A6B791A829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92536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31EDB-8163-4A69-92CB-97A4F447B2C2}" type="datetimeFigureOut">
              <a:rPr lang="ru-RU" smtClean="0"/>
              <a:t>09.11.2017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53689-B0FD-45E6-8C48-A6B791A829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63411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31EDB-8163-4A69-92CB-97A4F447B2C2}" type="datetimeFigureOut">
              <a:rPr lang="ru-RU" smtClean="0"/>
              <a:t>09.11.2017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53689-B0FD-45E6-8C48-A6B791A829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37928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31EDB-8163-4A69-92CB-97A4F447B2C2}" type="datetimeFigureOut">
              <a:rPr lang="ru-RU" smtClean="0"/>
              <a:t>09.11.2017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53689-B0FD-45E6-8C48-A6B791A829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48936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B31EDB-8163-4A69-92CB-97A4F447B2C2}" type="datetimeFigureOut">
              <a:rPr lang="ru-RU" smtClean="0"/>
              <a:t>09.11.2017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A53689-B0FD-45E6-8C48-A6B791A829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65565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Прямоугольник 2"/>
          <p:cNvSpPr>
            <a:spLocks noChangeArrowheads="1"/>
          </p:cNvSpPr>
          <p:nvPr/>
        </p:nvSpPr>
        <p:spPr bwMode="auto">
          <a:xfrm>
            <a:off x="1331913" y="2205038"/>
            <a:ext cx="6480175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 Black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Black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Black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Black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Blac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pPr algn="ctr"/>
            <a:r>
              <a:rPr lang="ru-RU" alt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Дислокация потенциально опасных объектов г. Минска </a:t>
            </a:r>
            <a:endParaRPr lang="ru-RU" altLang="ru-RU" sz="32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7158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755650" y="1125538"/>
          <a:ext cx="7777163" cy="5022851"/>
        </p:xfrm>
        <a:graphic>
          <a:graphicData uri="http://schemas.openxmlformats.org/drawingml/2006/table">
            <a:tbl>
              <a:tblPr/>
              <a:tblGrid>
                <a:gridCol w="504075"/>
                <a:gridCol w="3744560"/>
                <a:gridCol w="1296194"/>
                <a:gridCol w="1152172"/>
                <a:gridCol w="1080162"/>
              </a:tblGrid>
              <a:tr h="689411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№ п/п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4" marR="91444" marT="45714" marB="45714"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Наименование ПОО</a:t>
                      </a:r>
                      <a:endParaRPr lang="ru-RU" sz="1800" b="1" dirty="0"/>
                    </a:p>
                  </a:txBody>
                  <a:tcPr marL="91444" marR="91444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Тип </a:t>
                      </a:r>
                      <a:r>
                        <a:rPr lang="ru-RU" sz="1800" b="1" dirty="0" smtClean="0"/>
                        <a:t>АХОВ</a:t>
                      </a:r>
                      <a:endParaRPr lang="ru-RU" sz="1800" b="1" dirty="0"/>
                    </a:p>
                  </a:txBody>
                  <a:tcPr marL="91444" marR="91444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Кол-во</a:t>
                      </a:r>
                      <a:r>
                        <a:rPr lang="ru-RU" sz="1800" b="1" dirty="0" smtClean="0"/>
                        <a:t>, т</a:t>
                      </a:r>
                      <a:endParaRPr lang="ru-RU" sz="1800" b="1" dirty="0"/>
                    </a:p>
                  </a:txBody>
                  <a:tcPr marL="91444" marR="91444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Глубина</a:t>
                      </a:r>
                      <a:r>
                        <a:rPr lang="ru-RU" sz="1800" b="1" dirty="0" smtClean="0"/>
                        <a:t> ЗВЗ, км</a:t>
                      </a:r>
                      <a:endParaRPr lang="ru-RU" sz="1800" b="1" dirty="0"/>
                    </a:p>
                  </a:txBody>
                  <a:tcPr marL="91444" marR="91444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689411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4" marR="91444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УП «Молочный гостинец»,</a:t>
                      </a:r>
                    </a:p>
                    <a:p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пр. Партизанский, 170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4" marR="91444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4" marR="91444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4" marR="91444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0,85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4" marR="91444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689411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4" marR="91444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ОАО «Минский</a:t>
                      </a:r>
                      <a:r>
                        <a:rPr kumimoji="0" lang="ru-RU" sz="18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мясокомбинат», Казинца, 46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4" marR="91444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4" marR="91444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78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4" marR="91444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4" marR="91444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280334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3.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4" marR="91444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Очистная водопроводная станция </a:t>
                      </a:r>
                    </a:p>
                    <a:p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УП «Минскводоканал»,</a:t>
                      </a:r>
                    </a:p>
                    <a:p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4-й пер. Монтажников, 8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4" marR="91444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Хлор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4" marR="91444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80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4" marR="91444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4,8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4" marR="91444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984873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4.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4" marR="91444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ОАО «Минский городской молочный завод № 1»,</a:t>
                      </a:r>
                    </a:p>
                    <a:p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ул. Солтыса, 185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4" marR="91444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4" marR="91444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3,9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4" marR="91444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1,24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4" marR="91444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689411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5.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4" marR="91444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ОАО «Криница»,</a:t>
                      </a:r>
                    </a:p>
                    <a:p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ул. Радиальная, 52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4" marR="91444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4" marR="91444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5,0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4" marR="91444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4" marR="91444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55576" y="404664"/>
            <a:ext cx="8305800" cy="648072"/>
          </a:xfrm>
          <a:extLst/>
        </p:spPr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 Химически опасные объекты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9624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684213" y="908050"/>
          <a:ext cx="7775574" cy="5257801"/>
        </p:xfrm>
        <a:graphic>
          <a:graphicData uri="http://schemas.openxmlformats.org/drawingml/2006/table">
            <a:tbl>
              <a:tblPr/>
              <a:tblGrid>
                <a:gridCol w="503972"/>
                <a:gridCol w="3815791"/>
                <a:gridCol w="1295929"/>
                <a:gridCol w="1151937"/>
                <a:gridCol w="1007945"/>
              </a:tblGrid>
              <a:tr h="648222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№ п/п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25" marR="91425" marT="45731" marB="45731"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Наименование ПОО</a:t>
                      </a:r>
                      <a:endParaRPr lang="ru-RU" sz="1800" b="1" dirty="0"/>
                    </a:p>
                  </a:txBody>
                  <a:tcPr marL="91425" marR="91425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Тип</a:t>
                      </a:r>
                      <a:r>
                        <a:rPr lang="ru-RU" sz="1400" dirty="0" smtClean="0"/>
                        <a:t> </a:t>
                      </a:r>
                      <a:r>
                        <a:rPr lang="ru-RU" sz="1800" b="1" dirty="0" smtClean="0"/>
                        <a:t>АХОВ</a:t>
                      </a:r>
                      <a:endParaRPr lang="ru-RU" sz="1800" b="1" dirty="0"/>
                    </a:p>
                  </a:txBody>
                  <a:tcPr marL="91425" marR="91425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Кол-во</a:t>
                      </a:r>
                      <a:r>
                        <a:rPr lang="ru-RU" sz="1800" b="1" dirty="0" smtClean="0"/>
                        <a:t>, т</a:t>
                      </a:r>
                      <a:endParaRPr lang="ru-RU" sz="1800" b="1" dirty="0"/>
                    </a:p>
                  </a:txBody>
                  <a:tcPr marL="91425" marR="91425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Глубина</a:t>
                      </a:r>
                      <a:r>
                        <a:rPr lang="ru-RU" sz="1800" b="1" dirty="0" smtClean="0"/>
                        <a:t> ЗВЗ</a:t>
                      </a:r>
                      <a:r>
                        <a:rPr lang="ru-RU" sz="1800" dirty="0" smtClean="0"/>
                        <a:t>, км</a:t>
                      </a:r>
                      <a:endParaRPr lang="ru-RU" sz="1800" dirty="0"/>
                    </a:p>
                  </a:txBody>
                  <a:tcPr marL="91425" marR="91425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689657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6.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25" marR="91425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ОАО Минский маргариновый завод,</a:t>
                      </a:r>
                      <a:r>
                        <a:rPr kumimoji="0" lang="ru-RU" sz="18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ул. Козлова, 27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25" marR="91425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25" marR="91425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2,1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25" marR="91425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1,17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25" marR="91425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914612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7.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25" marR="91425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Станция </a:t>
                      </a:r>
                      <a:r>
                        <a:rPr kumimoji="0" lang="ru-RU" sz="1800" b="1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жд</a:t>
                      </a:r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</a:t>
                      </a:r>
                    </a:p>
                    <a:p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«Минск - Сортировочный»,</a:t>
                      </a:r>
                    </a:p>
                    <a:p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ул. Брест–Литовская, 7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25" marR="91425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atin typeface="Times New Roman" pitchFamily="18" charset="0"/>
                          <a:cs typeface="Times New Roman" pitchFamily="18" charset="0"/>
                        </a:rPr>
                        <a:t>Различн.</a:t>
                      </a:r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АХОВ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25" marR="91425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~</a:t>
                      </a:r>
                      <a:r>
                        <a:rPr lang="en-US" sz="18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1200 в сутки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25" marR="91425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25" marR="91425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700521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8.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25" marR="91425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ОАО «Интеграл»,</a:t>
                      </a:r>
                    </a:p>
                    <a:p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ул. Казинца, 46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25" marR="91425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Соляная</a:t>
                      </a:r>
                      <a:r>
                        <a:rPr lang="ru-RU" sz="18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кислота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25" marR="91425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25" marR="91425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1,28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25" marR="91425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936321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9.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25" marR="91425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ТПКУП </a:t>
                      </a:r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«Минский </a:t>
                      </a:r>
                      <a:r>
                        <a:rPr lang="ru-RU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хладокомбинат №</a:t>
                      </a:r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2»,</a:t>
                      </a:r>
                    </a:p>
                    <a:p>
                      <a:pPr algn="l" fontAlgn="ctr"/>
                      <a:r>
                        <a:rPr lang="ru-RU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ул. Маяковского, 182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3" marR="9523" marT="95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25" marR="91425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25" marR="91425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1,35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25" marR="91425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671343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10.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25" marR="91425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ОАО «Белрыба», </a:t>
                      </a:r>
                    </a:p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пер. Стебенева, 2  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25" marR="91425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25" marR="91425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25" marR="91425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25" marR="91425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697125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11.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25" marR="91425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ОАО «Белрыба», </a:t>
                      </a:r>
                    </a:p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ул. Радиальная, 56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25" marR="91425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25" marR="91425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1,35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25" marR="91425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25" marR="91425" marT="45731" marB="457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17686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900113" y="1341438"/>
          <a:ext cx="7632699" cy="4894262"/>
        </p:xfrm>
        <a:graphic>
          <a:graphicData uri="http://schemas.openxmlformats.org/drawingml/2006/table">
            <a:tbl>
              <a:tblPr/>
              <a:tblGrid>
                <a:gridCol w="648059"/>
                <a:gridCol w="3528324"/>
                <a:gridCol w="1440132"/>
                <a:gridCol w="1008092"/>
                <a:gridCol w="1008092"/>
              </a:tblGrid>
              <a:tr h="68901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п/п</a:t>
                      </a:r>
                    </a:p>
                  </a:txBody>
                  <a:tcPr marL="91438" marR="91438"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ПОО</a:t>
                      </a:r>
                    </a:p>
                  </a:txBody>
                  <a:tcPr marL="91438" marR="91438"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Тип РВ</a:t>
                      </a:r>
                    </a:p>
                  </a:txBody>
                  <a:tcPr marL="91438" marR="91438"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Кол-во, кг</a:t>
                      </a:r>
                    </a:p>
                  </a:txBody>
                  <a:tcPr marL="91438" marR="91438"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Глубина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ЗВЗ, м</a:t>
                      </a:r>
                    </a:p>
                  </a:txBody>
                  <a:tcPr marL="91438" marR="91438"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FAFC"/>
                    </a:solidFill>
                  </a:tcPr>
                </a:tc>
              </a:tr>
              <a:tr h="75093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</a:p>
                  </a:txBody>
                  <a:tcPr marL="91438" marR="91438"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РУП «Белмедпрепараты»,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ул. Фабрициуса, 30</a:t>
                      </a:r>
                    </a:p>
                  </a:txBody>
                  <a:tcPr marL="91438" marR="91438"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Кобальт- 60</a:t>
                      </a:r>
                    </a:p>
                  </a:txBody>
                  <a:tcPr marL="91438" marR="91438"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</a:p>
                  </a:txBody>
                  <a:tcPr marL="91438" marR="91438"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130</a:t>
                      </a:r>
                    </a:p>
                  </a:txBody>
                  <a:tcPr marL="91438" marR="91438"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FAFC"/>
                    </a:solidFill>
                  </a:tcPr>
                </a:tc>
              </a:tr>
              <a:tr h="11887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</a:p>
                  </a:txBody>
                  <a:tcPr marL="91438" marR="91438"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УЗ «Минский городской клинический онкологический диспансер»,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пр. Независимости, 64</a:t>
                      </a:r>
                    </a:p>
                  </a:txBody>
                  <a:tcPr marL="91438" marR="91438"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Кобальт- 60,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Иридий - 192</a:t>
                      </a:r>
                    </a:p>
                  </a:txBody>
                  <a:tcPr marL="91438" marR="91438"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1438" marR="91438"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91438" marR="91438"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FAFC"/>
                    </a:solidFill>
                  </a:tcPr>
                </a:tc>
              </a:tr>
              <a:tr h="128119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</a:t>
                      </a:r>
                    </a:p>
                  </a:txBody>
                  <a:tcPr marL="91438" marR="91438"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ГНУ «Институт физико-органической химии» НАН РБ,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ул. Сурганова, 13а</a:t>
                      </a:r>
                    </a:p>
                  </a:txBody>
                  <a:tcPr marL="91438" marR="91438"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Кобальт- 60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8" marR="91438"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1438" marR="91438"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91438" marR="91438"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FAFC"/>
                    </a:solidFill>
                  </a:tcPr>
                </a:tc>
              </a:tr>
              <a:tr h="98431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</a:t>
                      </a:r>
                    </a:p>
                  </a:txBody>
                  <a:tcPr marL="91438" marR="91438"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УЗ «9-ая городская клиническая больница»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ул. Семашко, 8</a:t>
                      </a:r>
                    </a:p>
                  </a:txBody>
                  <a:tcPr marL="91438" marR="91438"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Кобальт - 60</a:t>
                      </a:r>
                    </a:p>
                  </a:txBody>
                  <a:tcPr marL="91438" marR="91438"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1438" marR="91438"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91438" marR="91438"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FAFC"/>
                    </a:solidFill>
                  </a:tcPr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99592" y="692696"/>
            <a:ext cx="7632848" cy="636680"/>
          </a:xfrm>
          <a:extLst/>
        </p:spPr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Радиационноопасные объекты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6391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900113" y="981075"/>
          <a:ext cx="7559675" cy="4902201"/>
        </p:xfrm>
        <a:graphic>
          <a:graphicData uri="http://schemas.openxmlformats.org/drawingml/2006/table">
            <a:tbl>
              <a:tblPr/>
              <a:tblGrid>
                <a:gridCol w="575975"/>
                <a:gridCol w="3527848"/>
                <a:gridCol w="1439938"/>
                <a:gridCol w="1007957"/>
                <a:gridCol w="1007957"/>
              </a:tblGrid>
              <a:tr h="689456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№ п/п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26" marR="91426" marT="45717" marB="45717"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ПОО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26" marR="91426" marT="45717" marB="4571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Тип РВ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26" marR="91426" marT="45717" marB="4571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Кол-во, кг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26" marR="91426" marT="45717" marB="4571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Глубина</a:t>
                      </a:r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ЗВЗ, м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26" marR="91426" marT="45717" marB="4571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038633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5.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26" marR="91426" marT="45717" marB="4571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Спецпредприятие КУП по обращению с отходами «Экорес»</a:t>
                      </a: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, ул. Селицкого, 35 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26" marR="91426" marT="45717" marB="4571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Отходы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26" marR="91426" marT="45717" marB="4571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8755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26" marR="91426" marT="45717" marB="4571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26" marR="91426" marT="45717" marB="4571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060336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6.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26" marR="91426" marT="45717" marB="4571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ГНУ «Объединенный институт энергетических и ядерных исследований – «Сосны»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26" marR="91426" marT="45717" marB="4571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Кобальт- 60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 др.</a:t>
                      </a:r>
                    </a:p>
                  </a:txBody>
                  <a:tcPr marL="91426" marR="91426" marT="45717" marB="4571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26" marR="91426" marT="45717" marB="4571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26" marR="91426" marT="45717" marB="4571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010035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7.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26" marR="91426" marT="45717" marB="4571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СП ЗАО «Изотопные технологии»,</a:t>
                      </a: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 ул. Красина, 99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26" marR="91426" marT="45717" marB="4571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Кобальт- 60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 др.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26" marR="91426" marT="45717" marB="4571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26" marR="91426" marT="45717" marB="4571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26" marR="91426" marT="45717" marB="4571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103741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8.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26" marR="91426" marT="45717" marB="4571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ГНУ "Институт радиобиологии" НАН Беларуси, </a:t>
                      </a: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ул. Купревича, 2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26" marR="91426" marT="45717" marB="4571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Цезий - 137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26" marR="91426" marT="45717" marB="4571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26" marR="91426" marT="45717" marB="4571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26" marR="91426" marT="45717" marB="4571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203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401</Words>
  <Application>Microsoft Office PowerPoint</Application>
  <PresentationFormat>Экран (4:3)</PresentationFormat>
  <Paragraphs>134</Paragraphs>
  <Slides>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Презентация PowerPoint</vt:lpstr>
      <vt:lpstr>1. Химически опасные объекты</vt:lpstr>
      <vt:lpstr>Презентация PowerPoint</vt:lpstr>
      <vt:lpstr>2. Радиационноопасные объекты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Hp</dc:creator>
  <cp:lastModifiedBy>Hp</cp:lastModifiedBy>
  <cp:revision>1</cp:revision>
  <dcterms:created xsi:type="dcterms:W3CDTF">2017-11-09T20:13:14Z</dcterms:created>
  <dcterms:modified xsi:type="dcterms:W3CDTF">2017-11-09T20:13:45Z</dcterms:modified>
</cp:coreProperties>
</file>