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1" r:id="rId1"/>
    <p:sldMasterId id="2147483789" r:id="rId2"/>
    <p:sldMasterId id="2147483801" r:id="rId3"/>
    <p:sldMasterId id="2147483813" r:id="rId4"/>
    <p:sldMasterId id="2147483825" r:id="rId5"/>
  </p:sldMasterIdLst>
  <p:notesMasterIdLst>
    <p:notesMasterId r:id="rId56"/>
  </p:notesMasterIdLst>
  <p:sldIdLst>
    <p:sldId id="291" r:id="rId6"/>
    <p:sldId id="322" r:id="rId7"/>
    <p:sldId id="257" r:id="rId8"/>
    <p:sldId id="258" r:id="rId9"/>
    <p:sldId id="259" r:id="rId10"/>
    <p:sldId id="292" r:id="rId11"/>
    <p:sldId id="293" r:id="rId12"/>
    <p:sldId id="326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3" r:id="rId22"/>
    <p:sldId id="305" r:id="rId23"/>
    <p:sldId id="306" r:id="rId24"/>
    <p:sldId id="260" r:id="rId25"/>
    <p:sldId id="262" r:id="rId26"/>
    <p:sldId id="263" r:id="rId27"/>
    <p:sldId id="261" r:id="rId28"/>
    <p:sldId id="264" r:id="rId29"/>
    <p:sldId id="265" r:id="rId30"/>
    <p:sldId id="320" r:id="rId31"/>
    <p:sldId id="267" r:id="rId32"/>
    <p:sldId id="266" r:id="rId33"/>
    <p:sldId id="268" r:id="rId34"/>
    <p:sldId id="310" r:id="rId35"/>
    <p:sldId id="311" r:id="rId36"/>
    <p:sldId id="314" r:id="rId37"/>
    <p:sldId id="315" r:id="rId38"/>
    <p:sldId id="316" r:id="rId39"/>
    <p:sldId id="272" r:id="rId40"/>
    <p:sldId id="323" r:id="rId41"/>
    <p:sldId id="277" r:id="rId42"/>
    <p:sldId id="276" r:id="rId43"/>
    <p:sldId id="278" r:id="rId44"/>
    <p:sldId id="333" r:id="rId45"/>
    <p:sldId id="329" r:id="rId46"/>
    <p:sldId id="331" r:id="rId47"/>
    <p:sldId id="279" r:id="rId48"/>
    <p:sldId id="336" r:id="rId49"/>
    <p:sldId id="280" r:id="rId50"/>
    <p:sldId id="281" r:id="rId51"/>
    <p:sldId id="282" r:id="rId52"/>
    <p:sldId id="337" r:id="rId53"/>
    <p:sldId id="338" r:id="rId54"/>
    <p:sldId id="339" r:id="rId5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000"/>
    <a:srgbClr val="006666"/>
    <a:srgbClr val="660066"/>
    <a:srgbClr val="008000"/>
    <a:srgbClr val="0000CC"/>
    <a:srgbClr val="C0F0EE"/>
    <a:srgbClr val="C2ECEE"/>
    <a:srgbClr val="99FFCC"/>
    <a:srgbClr val="B6FAFA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1261" autoAdjust="0"/>
  </p:normalViewPr>
  <p:slideViewPr>
    <p:cSldViewPr>
      <p:cViewPr varScale="1">
        <p:scale>
          <a:sx n="84" d="100"/>
          <a:sy n="84" d="100"/>
        </p:scale>
        <p:origin x="118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070AF0E3-51DA-476D-8779-C6630E3BE156}" type="datetimeFigureOut">
              <a:rPr lang="ru-RU"/>
              <a:pPr>
                <a:defRPr/>
              </a:pPr>
              <a:t>19.06.2017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0E58E8A7-B590-430B-9250-5762919170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6354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C86B9A5-8E5E-4E0F-9DC1-3B6491784E5F}" type="slidenum">
              <a:rPr lang="ru-RU" smtClean="0">
                <a:cs typeface="Arial" charset="0"/>
              </a:rPr>
              <a:pPr/>
              <a:t>28</a:t>
            </a:fld>
            <a:endParaRPr lang="ru-RU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12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58E8A7-B590-430B-9250-576291917068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743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F9C21-DE80-435C-913B-962BEC77D6DA}" type="datetimeFigureOut">
              <a:rPr lang="ru-RU"/>
              <a:pPr>
                <a:defRPr/>
              </a:pPr>
              <a:t>19.06.2017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B739D-93E3-42C6-8785-8B361EC4D9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AD1D1-5048-423A-9BC2-0322FEFA6967}" type="datetimeFigureOut">
              <a:rPr lang="ru-RU"/>
              <a:pPr>
                <a:defRPr/>
              </a:pPr>
              <a:t>19.06.2017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07277-9CD9-4F90-B06C-987DBC1607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3ED56-8706-4F7B-B814-739A45188627}" type="datetimeFigureOut">
              <a:rPr lang="ru-RU"/>
              <a:pPr>
                <a:defRPr/>
              </a:pPr>
              <a:t>19.06.2017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BB2DB-305D-46C7-97EA-A063B95DB5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F9C21-DE80-435C-913B-962BEC77D6D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B739D-93E3-42C6-8785-8B361EC4D9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6010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A72D6-0027-4AD9-AD4A-EE58B2A5BA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242A9-D44E-4867-9948-BCDE230FBD2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6151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46AF2-A2C7-4DC9-899F-AFC2821CEDD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BB269-65EC-456B-B87C-BA39DDE087B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0107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9F462-D26B-4E17-AF22-A75A294BDA2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7419D-DD63-4C85-A81A-C4732B3BDA5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0888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F4D09-054A-40CB-A9C0-8BF7E7FAACD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3FBDE-B083-4938-98EC-2D21267717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8250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08787-A25E-4AF4-B814-1CE852D90D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EB2F9-1922-4D70-8EFB-D6A754D472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6011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4FD54-044A-4F2E-9643-57E4A3C5BC1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F1CC9-E76F-4CD1-A14F-C2B7B86100F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5055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E3ABC-D71A-4448-86A2-C69668693A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A9B5F-7FF9-4BB4-BBB0-90F9E24FAB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493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A72D6-0027-4AD9-AD4A-EE58B2A5BAC1}" type="datetimeFigureOut">
              <a:rPr lang="ru-RU"/>
              <a:pPr>
                <a:defRPr/>
              </a:pPr>
              <a:t>19.06.2017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242A9-D44E-4867-9948-BCDE230FBD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CAE57-008B-40A1-97F6-C1223091E3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AA997-831A-402D-B42A-A8C693CABF3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9452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AD1D1-5048-423A-9BC2-0322FEFA696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07277-9CD9-4F90-B06C-987DBC16073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3108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3ED56-8706-4F7B-B814-739A4518862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BB2DB-305D-46C7-97EA-A063B95DB57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6946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F9C21-DE80-435C-913B-962BEC77D6D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B739D-93E3-42C6-8785-8B361EC4D9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3291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A72D6-0027-4AD9-AD4A-EE58B2A5BA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242A9-D44E-4867-9948-BCDE230FBD2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9482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46AF2-A2C7-4DC9-899F-AFC2821CEDD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BB269-65EC-456B-B87C-BA39DDE087B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6241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9F462-D26B-4E17-AF22-A75A294BDA2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7419D-DD63-4C85-A81A-C4732B3BDA5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770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F4D09-054A-40CB-A9C0-8BF7E7FAACD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3FBDE-B083-4938-98EC-2D21267717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3240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08787-A25E-4AF4-B814-1CE852D90D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EB2F9-1922-4D70-8EFB-D6A754D472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2897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4FD54-044A-4F2E-9643-57E4A3C5BC1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F1CC9-E76F-4CD1-A14F-C2B7B86100F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992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46AF2-A2C7-4DC9-899F-AFC2821CEDD6}" type="datetimeFigureOut">
              <a:rPr lang="ru-RU"/>
              <a:pPr>
                <a:defRPr/>
              </a:pPr>
              <a:t>19.06.2017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BB269-65EC-456B-B87C-BA39DDE087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E3ABC-D71A-4448-86A2-C69668693A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A9B5F-7FF9-4BB4-BBB0-90F9E24FAB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7548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CAE57-008B-40A1-97F6-C1223091E3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AA997-831A-402D-B42A-A8C693CABF3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632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AD1D1-5048-423A-9BC2-0322FEFA696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07277-9CD9-4F90-B06C-987DBC16073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4483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3ED56-8706-4F7B-B814-739A4518862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BB2DB-305D-46C7-97EA-A063B95DB57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5900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F9C21-DE80-435C-913B-962BEC77D6D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B739D-93E3-42C6-8785-8B361EC4D9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30534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A72D6-0027-4AD9-AD4A-EE58B2A5BA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242A9-D44E-4867-9948-BCDE230FBD2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1256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46AF2-A2C7-4DC9-899F-AFC2821CEDD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BB269-65EC-456B-B87C-BA39DDE087B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62490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9F462-D26B-4E17-AF22-A75A294BDA2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7419D-DD63-4C85-A81A-C4732B3BDA5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5266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F4D09-054A-40CB-A9C0-8BF7E7FAACD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3FBDE-B083-4938-98EC-2D21267717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6698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08787-A25E-4AF4-B814-1CE852D90D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EB2F9-1922-4D70-8EFB-D6A754D472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662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9F462-D26B-4E17-AF22-A75A294BDA2D}" type="datetimeFigureOut">
              <a:rPr lang="ru-RU"/>
              <a:pPr>
                <a:defRPr/>
              </a:pPr>
              <a:t>19.06.2017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7419D-DD63-4C85-A81A-C4732B3BDA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4FD54-044A-4F2E-9643-57E4A3C5BC1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F1CC9-E76F-4CD1-A14F-C2B7B86100F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2479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E3ABC-D71A-4448-86A2-C69668693A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A9B5F-7FF9-4BB4-BBB0-90F9E24FAB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86538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CAE57-008B-40A1-97F6-C1223091E3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AA997-831A-402D-B42A-A8C693CABF3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4302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AD1D1-5048-423A-9BC2-0322FEFA696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07277-9CD9-4F90-B06C-987DBC16073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51894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3ED56-8706-4F7B-B814-739A4518862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BB2DB-305D-46C7-97EA-A063B95DB57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36389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F9C21-DE80-435C-913B-962BEC77D6D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B739D-93E3-42C6-8785-8B361EC4D9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79143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A72D6-0027-4AD9-AD4A-EE58B2A5BAC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242A9-D44E-4867-9948-BCDE230FBD2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4896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46AF2-A2C7-4DC9-899F-AFC2821CEDD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BB269-65EC-456B-B87C-BA39DDE087B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9592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9F462-D26B-4E17-AF22-A75A294BDA2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7419D-DD63-4C85-A81A-C4732B3BDA5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40133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F4D09-054A-40CB-A9C0-8BF7E7FAACD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3FBDE-B083-4938-98EC-2D21267717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345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F4D09-054A-40CB-A9C0-8BF7E7FAACDA}" type="datetimeFigureOut">
              <a:rPr lang="ru-RU"/>
              <a:pPr>
                <a:defRPr/>
              </a:pPr>
              <a:t>19.06.2017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3FBDE-B083-4938-98EC-2D21267717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08787-A25E-4AF4-B814-1CE852D90D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EB2F9-1922-4D70-8EFB-D6A754D472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47895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4FD54-044A-4F2E-9643-57E4A3C5BC1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F1CC9-E76F-4CD1-A14F-C2B7B86100F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40115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E3ABC-D71A-4448-86A2-C69668693A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A9B5F-7FF9-4BB4-BBB0-90F9E24FAB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17862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CAE57-008B-40A1-97F6-C1223091E3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AA997-831A-402D-B42A-A8C693CABF3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43612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AD1D1-5048-423A-9BC2-0322FEFA696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07277-9CD9-4F90-B06C-987DBC16073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73892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3ED56-8706-4F7B-B814-739A4518862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BB2DB-305D-46C7-97EA-A063B95DB57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276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08787-A25E-4AF4-B814-1CE852D90DAC}" type="datetimeFigureOut">
              <a:rPr lang="ru-RU"/>
              <a:pPr>
                <a:defRPr/>
              </a:pPr>
              <a:t>19.06.2017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EB2F9-1922-4D70-8EFB-D6A754D472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4FD54-044A-4F2E-9643-57E4A3C5BC1E}" type="datetimeFigureOut">
              <a:rPr lang="ru-RU"/>
              <a:pPr>
                <a:defRPr/>
              </a:pPr>
              <a:t>19.06.2017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F1CC9-E76F-4CD1-A14F-C2B7B86100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E3ABC-D71A-4448-86A2-C69668693A30}" type="datetimeFigureOut">
              <a:rPr lang="ru-RU"/>
              <a:pPr>
                <a:defRPr/>
              </a:pPr>
              <a:t>19.06.2017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A9B5F-7FF9-4BB4-BBB0-90F9E24FAB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CAE57-008B-40A1-97F6-C1223091E3F4}" type="datetimeFigureOut">
              <a:rPr lang="ru-RU"/>
              <a:pPr>
                <a:defRPr/>
              </a:pPr>
              <a:t>19.06.2017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AA997-831A-402D-B42A-A8C693CABF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086458"/>
            </a:gs>
            <a:gs pos="20000">
              <a:srgbClr val="C2ECEE"/>
            </a:gs>
            <a:gs pos="100000">
              <a:srgbClr val="C2ECE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2EB6756E-A135-4473-A957-6A3AB0C19E54}" type="datetimeFigureOut">
              <a:rPr lang="ru-RU"/>
              <a:pPr>
                <a:defRPr/>
              </a:pPr>
              <a:t>19.06.2017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871C3457-D4A0-4DDB-9290-C043FA28A8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086458"/>
            </a:gs>
            <a:gs pos="20000">
              <a:srgbClr val="C2ECEE"/>
            </a:gs>
            <a:gs pos="100000">
              <a:srgbClr val="C2ECE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2EB6756E-A135-4473-A957-6A3AB0C19E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871C3457-D4A0-4DDB-9290-C043FA28A8E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095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086458"/>
            </a:gs>
            <a:gs pos="20000">
              <a:srgbClr val="C2ECEE"/>
            </a:gs>
            <a:gs pos="100000">
              <a:srgbClr val="C2ECE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2EB6756E-A135-4473-A957-6A3AB0C19E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871C3457-D4A0-4DDB-9290-C043FA28A8E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690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086458"/>
            </a:gs>
            <a:gs pos="20000">
              <a:srgbClr val="C2ECEE"/>
            </a:gs>
            <a:gs pos="100000">
              <a:srgbClr val="C2ECE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2EB6756E-A135-4473-A957-6A3AB0C19E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871C3457-D4A0-4DDB-9290-C043FA28A8E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256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086458"/>
            </a:gs>
            <a:gs pos="20000">
              <a:srgbClr val="C2ECEE"/>
            </a:gs>
            <a:gs pos="100000">
              <a:srgbClr val="C2ECE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2EB6756E-A135-4473-A957-6A3AB0C19E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19.06.2017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871C3457-D4A0-4DDB-9290-C043FA28A8E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692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556792"/>
            <a:ext cx="8229600" cy="3888432"/>
          </a:xfrm>
        </p:spPr>
        <p:txBody>
          <a:bodyPr rtlCol="0">
            <a:noAutofit/>
          </a:bodyPr>
          <a:lstStyle/>
          <a:p>
            <a:pPr marL="357188" indent="0" algn="ctr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tabLst>
                <a:tab pos="892175" algn="l"/>
              </a:tabLst>
              <a:defRPr/>
            </a:pPr>
            <a:r>
              <a:rPr lang="ru-RU" sz="4800" b="1" i="1" dirty="0" smtClean="0">
                <a:solidFill>
                  <a:srgbClr val="08645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4800" b="1" dirty="0" smtClean="0">
                <a:solidFill>
                  <a:srgbClr val="08645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57188" indent="0" algn="ctr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tabLst>
                <a:tab pos="892175" algn="l"/>
              </a:tabLst>
              <a:defRPr/>
            </a:pPr>
            <a:r>
              <a:rPr lang="ru-RU" sz="54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Гражданская оборона </a:t>
            </a:r>
          </a:p>
          <a:p>
            <a:pPr marL="357188" indent="0" algn="ctr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tabLst>
                <a:tab pos="892175" algn="l"/>
              </a:tabLst>
              <a:defRPr/>
            </a:pPr>
            <a:r>
              <a:rPr lang="ru-RU" sz="54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Республики Беларусь</a:t>
            </a:r>
            <a:endParaRPr lang="ru-RU" sz="5400" b="1" dirty="0">
              <a:solidFill>
                <a:srgbClr val="0066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4"/>
          <p:cNvSpPr>
            <a:spLocks noChangeArrowheads="1"/>
          </p:cNvSpPr>
          <p:nvPr/>
        </p:nvSpPr>
        <p:spPr bwMode="auto">
          <a:xfrm>
            <a:off x="527753" y="1252011"/>
            <a:ext cx="82804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400" dirty="0"/>
              <a:t>	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Гражданские организации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 и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их персонал пользуются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защитой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в соответствии с положениями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Протокола I.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Они имеют право выполнять порученные им задачи по гражданской обороне, за исключением случаев настоятельной военной необходимости. </a:t>
            </a:r>
          </a:p>
          <a:p>
            <a:pPr algn="just"/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	Положения данного пункта применяются также к гражданским лицам, которые хотя и не являются членами гражданских организаций гражданской обороны, по призыву компетентных властей и под их контролем выполняют задачи гражданской обороны. </a:t>
            </a:r>
          </a:p>
        </p:txBody>
      </p:sp>
      <p:sp>
        <p:nvSpPr>
          <p:cNvPr id="27650" name="Rectangle 5"/>
          <p:cNvSpPr>
            <a:spLocks noChangeArrowheads="1"/>
          </p:cNvSpPr>
          <p:nvPr/>
        </p:nvSpPr>
        <p:spPr bwMode="auto">
          <a:xfrm>
            <a:off x="611188" y="5183541"/>
            <a:ext cx="82089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Оккупирующая держава может разоружать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персонал гражданской обороны по соображениям безопасности. </a:t>
            </a:r>
          </a:p>
        </p:txBody>
      </p:sp>
      <p:sp>
        <p:nvSpPr>
          <p:cNvPr id="27651" name="Rectangle 6"/>
          <p:cNvSpPr>
            <a:spLocks noChangeArrowheads="1"/>
          </p:cNvSpPr>
          <p:nvPr/>
        </p:nvSpPr>
        <p:spPr bwMode="auto">
          <a:xfrm>
            <a:off x="2555776" y="526123"/>
            <a:ext cx="432047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3600" b="1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Общая защита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/>
          <p:cNvSpPr>
            <a:spLocks noChangeArrowheads="1"/>
          </p:cNvSpPr>
          <p:nvPr/>
        </p:nvSpPr>
        <p:spPr bwMode="auto">
          <a:xfrm>
            <a:off x="755576" y="1473751"/>
            <a:ext cx="770485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2400" dirty="0"/>
              <a:t>	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На оккупированных территориях </a:t>
            </a:r>
            <a:r>
              <a:rPr lang="ru-RU" sz="2800" b="1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гражданские организации </a:t>
            </a:r>
            <a:r>
              <a:rPr lang="ru-RU" sz="28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</a:t>
            </a:r>
            <a:r>
              <a:rPr lang="ru-RU" sz="24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получают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от властей содействие, необходимое для осуществления их задач. 	</a:t>
            </a:r>
            <a:r>
              <a:rPr lang="ru-RU" sz="24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Оккупирующая </a:t>
            </a:r>
            <a:r>
              <a:rPr lang="ru-RU" sz="2400" b="1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держава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не вносит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никаких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изменений в структуру или персонал </a:t>
            </a:r>
            <a:r>
              <a:rPr lang="ru-RU" sz="28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организаций ГО</a:t>
            </a:r>
            <a:r>
              <a:rPr lang="ru-RU" sz="24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которые могли бы поставить под угрозу эффективное выполнение их задач. От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организаций ГО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400" b="1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требуется предоставление приоритета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интересам</a:t>
            </a:r>
            <a:r>
              <a:rPr lang="en-US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оккупирующей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державы. 	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5"/>
          <p:cNvSpPr>
            <a:spLocks noChangeArrowheads="1"/>
          </p:cNvSpPr>
          <p:nvPr/>
        </p:nvSpPr>
        <p:spPr bwMode="auto">
          <a:xfrm>
            <a:off x="542050" y="735064"/>
            <a:ext cx="79928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36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Прекращение предоставления защиты </a:t>
            </a:r>
          </a:p>
        </p:txBody>
      </p:sp>
      <p:sp>
        <p:nvSpPr>
          <p:cNvPr id="29698" name="Rectangle 6"/>
          <p:cNvSpPr>
            <a:spLocks noChangeArrowheads="1"/>
          </p:cNvSpPr>
          <p:nvPr/>
        </p:nvSpPr>
        <p:spPr bwMode="auto">
          <a:xfrm>
            <a:off x="542050" y="2120059"/>
            <a:ext cx="813690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2400" dirty="0"/>
              <a:t>	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Предоставление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защиты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прекращается лишь в том случае,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персонал ГО,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помимо своих собственных задач,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совершает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действия, наносящий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ущерб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противнику.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Предоставление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защиты может прекратиться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того, как было сделано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предупреждение о недопустимости нанесения ущерба, и если такое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предупреждение не принимается во внимание.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4"/>
          <p:cNvSpPr>
            <a:spLocks noChangeArrowheads="1"/>
          </p:cNvSpPr>
          <p:nvPr/>
        </p:nvSpPr>
        <p:spPr bwMode="auto">
          <a:xfrm>
            <a:off x="539549" y="620688"/>
            <a:ext cx="813690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Действия, </a:t>
            </a:r>
            <a:r>
              <a:rPr lang="ru-RU" sz="3600" b="1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36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считающиеся наносящими ущерб </a:t>
            </a:r>
            <a:r>
              <a:rPr lang="ru-RU" sz="3600" b="1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противнику: </a:t>
            </a:r>
          </a:p>
        </p:txBody>
      </p:sp>
      <p:sp>
        <p:nvSpPr>
          <p:cNvPr id="30722" name="Rectangle 5"/>
          <p:cNvSpPr>
            <a:spLocks noChangeArrowheads="1"/>
          </p:cNvSpPr>
          <p:nvPr/>
        </p:nvSpPr>
        <p:spPr bwMode="auto">
          <a:xfrm>
            <a:off x="510599" y="2142148"/>
            <a:ext cx="842486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268288" indent="-268288" algn="just">
              <a:buFontTx/>
              <a:buChar char="•"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выполнение задач гражданской обороны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контролем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военных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властей оккупирующий стороны; </a:t>
            </a:r>
            <a:endParaRPr lang="ru-RU" sz="2400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8288" indent="-268288" algn="just">
              <a:buFontTx/>
              <a:buChar char="•"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сотрудничество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гражданского персонала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ГО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военным личным составом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в выполнении задач гражданской обороны или придание некоторого числа военнослужащих гражданским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организациям ГО; </a:t>
            </a:r>
            <a:endParaRPr lang="ru-RU" sz="2400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8288" indent="-268288" algn="just">
              <a:buFontTx/>
              <a:buChar char="•"/>
            </a:pP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то обстоятельство, что выполнение задач по гражданской обороне может попутно приносить пользу жертвам из числа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военных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(раненым).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4"/>
          <p:cNvSpPr>
            <a:spLocks noChangeArrowheads="1"/>
          </p:cNvSpPr>
          <p:nvPr/>
        </p:nvSpPr>
        <p:spPr bwMode="auto">
          <a:xfrm>
            <a:off x="539551" y="764704"/>
            <a:ext cx="8280599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2400" dirty="0"/>
              <a:t>	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Допускается ношение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легкого личного оружия гражданским персоналом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ГО с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целью поддержания порядка или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самообороны. </a:t>
            </a:r>
            <a:endParaRPr lang="ru-RU" sz="2400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В районах,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где имеют место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бои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, стороны, находящиеся в конфликте, предпринимают необходимые меры с целью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ограничения этого оружия таким, как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пистолеты или револьверы, чтобы было легче отличать персонал гражданской обороны от </a:t>
            </a:r>
            <a:r>
              <a:rPr lang="ru-RU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комбатантов.</a:t>
            </a:r>
            <a:r>
              <a:rPr lang="ru-RU" sz="2400" b="1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Вооруженный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персонал ГО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пользуется защитой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если он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опознан в качестве такового. </a:t>
            </a:r>
          </a:p>
        </p:txBody>
      </p:sp>
      <p:sp>
        <p:nvSpPr>
          <p:cNvPr id="31746" name="Rectangle 5"/>
          <p:cNvSpPr>
            <a:spLocks noChangeArrowheads="1"/>
          </p:cNvSpPr>
          <p:nvPr/>
        </p:nvSpPr>
        <p:spPr bwMode="auto">
          <a:xfrm>
            <a:off x="614410" y="4446984"/>
            <a:ext cx="820859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Комбатанты (сражающиеся) </a:t>
            </a:r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это </a:t>
            </a:r>
            <a:r>
              <a:rPr lang="ru-RU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лица, входящие в состав вооружённых сил одной из воюющих сторон и </a:t>
            </a:r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ведущие </a:t>
            </a:r>
            <a:r>
              <a:rPr lang="ru-RU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боевые действия </a:t>
            </a:r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оружием в руках. За ними признаётся право применять военное насилие; к ним самим применяется </a:t>
            </a:r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военное насилие; </a:t>
            </a:r>
            <a:r>
              <a:rPr lang="ru-RU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попав в руки неприятеля, комбатанты имеют право на обращение с ними, как с военнопленными. </a:t>
            </a:r>
          </a:p>
        </p:txBody>
      </p:sp>
      <p:sp>
        <p:nvSpPr>
          <p:cNvPr id="31747" name="Прямоугольник 4"/>
          <p:cNvSpPr>
            <a:spLocks noChangeArrowheads="1"/>
          </p:cNvSpPr>
          <p:nvPr/>
        </p:nvSpPr>
        <p:spPr bwMode="auto">
          <a:xfrm>
            <a:off x="539550" y="214313"/>
            <a:ext cx="813690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Ношение легкого личного оружия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4"/>
          <p:cNvSpPr>
            <a:spLocks noChangeArrowheads="1"/>
          </p:cNvSpPr>
          <p:nvPr/>
        </p:nvSpPr>
        <p:spPr bwMode="auto">
          <a:xfrm>
            <a:off x="611560" y="1423229"/>
            <a:ext cx="817049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2400" dirty="0"/>
              <a:t>	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Каждая сторона, находящаяся в конфликте,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применяет процедуры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, позволяющие опознавать гражданские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убежища, материальную часть ГО,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а также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персонал,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на которых помещается международный отличительный знак гражданской обороны. </a:t>
            </a:r>
          </a:p>
        </p:txBody>
      </p:sp>
      <p:sp>
        <p:nvSpPr>
          <p:cNvPr id="32771" name="Rectangle 4"/>
          <p:cNvSpPr>
            <a:spLocks noChangeArrowheads="1"/>
          </p:cNvSpPr>
          <p:nvPr/>
        </p:nvSpPr>
        <p:spPr bwMode="auto">
          <a:xfrm>
            <a:off x="827583" y="3575794"/>
            <a:ext cx="784887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2000" dirty="0"/>
              <a:t>	</a:t>
            </a:r>
            <a:r>
              <a:rPr lang="ru-RU" sz="2400" b="1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Международным отличительным знаком гражданской обороны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является равносторонний голубой треугольник на оранжевом фоне, когда он используется для защиты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персонала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, зданий и материальной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части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гражданской обороны. </a:t>
            </a:r>
            <a:endParaRPr lang="ru-RU" sz="2400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2" name="Прямоугольник 4"/>
          <p:cNvSpPr>
            <a:spLocks noChangeArrowheads="1"/>
          </p:cNvSpPr>
          <p:nvPr/>
        </p:nvSpPr>
        <p:spPr bwMode="auto">
          <a:xfrm>
            <a:off x="2143125" y="838453"/>
            <a:ext cx="49212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Опознавание</a:t>
            </a:r>
            <a:r>
              <a:rPr lang="ru-RU" sz="36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6"/>
          <p:cNvSpPr>
            <a:spLocks noChangeArrowheads="1"/>
          </p:cNvSpPr>
          <p:nvPr/>
        </p:nvSpPr>
        <p:spPr bwMode="auto">
          <a:xfrm>
            <a:off x="480856" y="3743010"/>
            <a:ext cx="82867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Международный отличительный знак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ГО -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голубой равносторонний треугольник на оранжевом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фоне:</a:t>
            </a:r>
            <a:endParaRPr lang="ru-RU" sz="2400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4" name="Rectangle 7"/>
          <p:cNvSpPr>
            <a:spLocks noChangeArrowheads="1"/>
          </p:cNvSpPr>
          <p:nvPr/>
        </p:nvSpPr>
        <p:spPr bwMode="auto">
          <a:xfrm>
            <a:off x="286232" y="4535804"/>
            <a:ext cx="85725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60363" indent="-360363"/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) в случае, если треугольник изображен на флаге, повязке или накидке,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то они служили бы оранжевым фоном;</a:t>
            </a:r>
          </a:p>
          <a:p>
            <a:pPr marL="360363" indent="-360363" eaLnBrk="0" hangingPunct="0"/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) один из углов треугольника был направлен вертикально вверх, </a:t>
            </a:r>
          </a:p>
          <a:p>
            <a:pPr marL="360363" indent="-360363" eaLnBrk="0" hangingPunct="0"/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в) ни один из углов треугольника не касался края фона. </a:t>
            </a:r>
          </a:p>
        </p:txBody>
      </p:sp>
      <p:sp>
        <p:nvSpPr>
          <p:cNvPr id="33795" name="Прямоугольник 5"/>
          <p:cNvSpPr>
            <a:spLocks noChangeArrowheads="1"/>
          </p:cNvSpPr>
          <p:nvPr/>
        </p:nvSpPr>
        <p:spPr bwMode="auto">
          <a:xfrm>
            <a:off x="429107" y="323945"/>
            <a:ext cx="82867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Международный</a:t>
            </a:r>
            <a:r>
              <a:rPr lang="ru-RU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отличительный знак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 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6" name="Picture 2" descr="http://www.vmo-koptevo.ru/uploads/posts/2014-02/1392750068_500px-civildefencesv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5775" y="908720"/>
            <a:ext cx="3027363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781606" y="929372"/>
            <a:ext cx="76333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3600" b="1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Удостоверение личности</a:t>
            </a:r>
            <a:r>
              <a:rPr lang="ru-RU" sz="3600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745654" y="2420888"/>
            <a:ext cx="793080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Удостоверение личности персонала гражданской обороны, предусмотренное пунктом 3 статьи 66 Протокола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В удостоверении также делается запись о праве ношения легкого личного оружия.</a:t>
            </a:r>
            <a:endParaRPr lang="ru-RU" sz="2400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601585" y="1052736"/>
            <a:ext cx="79932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Меры по защите женщин и детей</a:t>
            </a:r>
            <a:r>
              <a:rPr lang="ru-RU" sz="3600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611188" y="2778349"/>
            <a:ext cx="812482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dirty="0">
                <a:latin typeface="Verdana" pitchFamily="34" charset="0"/>
                <a:cs typeface="Times New Roman" pitchFamily="18" charset="0"/>
              </a:rPr>
              <a:t>	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Женщины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обеспечивается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защита.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максимально возможной степени стороны, находящиеся в конфликте, стремятся </a:t>
            </a:r>
            <a:r>
              <a:rPr lang="ru-RU" sz="2400" b="1" dirty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избегать вынесения смертного приговора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за правонарушения, связанные с вооруженным конфликтом, </a:t>
            </a:r>
            <a:r>
              <a:rPr lang="ru-RU" sz="2400" b="1" dirty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отношении беременных женщин или матерей малолетних </a:t>
            </a:r>
            <a:r>
              <a:rPr lang="ru-RU" sz="2400" b="1" dirty="0" smtClean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детей. </a:t>
            </a:r>
            <a:endParaRPr lang="ru-RU" sz="2400" b="1" dirty="0">
              <a:solidFill>
                <a:srgbClr val="9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1" name="Rectangle 1"/>
          <p:cNvSpPr>
            <a:spLocks noChangeArrowheads="1"/>
          </p:cNvSpPr>
          <p:nvPr/>
        </p:nvSpPr>
        <p:spPr bwMode="auto">
          <a:xfrm>
            <a:off x="1043607" y="2035531"/>
            <a:ext cx="741682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Меры по защите женщин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683568" y="775127"/>
            <a:ext cx="77768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Меры по защите детей </a:t>
            </a:r>
            <a:endParaRPr lang="ru-RU" sz="2800" b="1" dirty="0">
              <a:solidFill>
                <a:srgbClr val="9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914" name="Rectangle 1"/>
          <p:cNvSpPr>
            <a:spLocks noChangeArrowheads="1"/>
          </p:cNvSpPr>
          <p:nvPr/>
        </p:nvSpPr>
        <p:spPr bwMode="auto">
          <a:xfrm>
            <a:off x="323850" y="1412776"/>
            <a:ext cx="857250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1. Дети пользуются особым уважением, и им обеспечивается защита от любого рода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посягательств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 eaLnBrk="0" hangingPunct="0"/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2. Стороны, находящиеся в конфликте, предпринимают все практически возможные меры для того, чтобы дети, </a:t>
            </a:r>
            <a:r>
              <a:rPr lang="ru-RU" sz="2400" b="1" dirty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достигшие пятнадцатилетнего возраста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, не принимали непосредственного участия в военных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действиях.</a:t>
            </a:r>
          </a:p>
          <a:p>
            <a:pPr algn="just" eaLnBrk="0" hangingPunct="0"/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Если, в исключительных случаях,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дети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, не достигшие пятнадцатилетнего возраста, принимают непосредственное участие в военных действиях и попадают во власть противной стороны,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то они пользоваться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особой защитой предоставляемой настоящей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статьей. </a:t>
            </a:r>
            <a:r>
              <a:rPr lang="ru-RU" sz="2400" b="1" dirty="0" smtClean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отношении детей не выносятся смертные приговоры.</a:t>
            </a:r>
            <a:endParaRPr lang="ru-RU" sz="2400" b="1" dirty="0">
              <a:solidFill>
                <a:srgbClr val="9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dirty="0">
                <a:latin typeface="Verdana" pitchFamily="34" charset="0"/>
                <a:cs typeface="Times New Roman" pitchFamily="18" charset="0"/>
              </a:rPr>
              <a:t>	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/>
          <a:lstStyle/>
          <a:p>
            <a:pPr eaLnBrk="1" hangingPunct="1"/>
            <a:r>
              <a:rPr lang="ru-RU" sz="4800" b="1" i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Учебные</a:t>
            </a:r>
            <a:r>
              <a:rPr lang="ru-RU" sz="4800" i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цели:</a:t>
            </a:r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marL="609600" indent="-609600" eaLnBrk="1" hangingPunct="1">
              <a:buFont typeface="Arial" charset="0"/>
              <a:buNone/>
            </a:pP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1.	Ознакомиться с основными положениями международного права и законодательства РБ в области гражданской обороны.</a:t>
            </a:r>
          </a:p>
          <a:p>
            <a:pPr marL="609600" indent="-609600" eaLnBrk="1" hangingPunct="1">
              <a:buFont typeface="Arial" charset="0"/>
              <a:buNone/>
            </a:pP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2.	Изучить структуру гражданской обороны РБ и приоритеты государственной политики в области ГО.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899592" y="1700808"/>
            <a:ext cx="7762056" cy="1423020"/>
          </a:xfrm>
          <a:ln w="6350" cap="rnd"/>
        </p:spPr>
        <p:txBody>
          <a:bodyPr rtlCol="0" anchor="b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2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2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2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Гражданская оборона в современной </a:t>
            </a:r>
            <a:r>
              <a:rPr lang="ru-RU" sz="42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войне</a:t>
            </a:r>
            <a:endParaRPr lang="ru-RU" sz="4200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899592" y="1916832"/>
            <a:ext cx="7690048" cy="3759200"/>
          </a:xfrm>
        </p:spPr>
        <p:txBody>
          <a:bodyPr rtlCol="0">
            <a:noAutofit/>
          </a:bodyPr>
          <a:lstStyle/>
          <a:p>
            <a:pPr algn="just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а) по военно-политическим целям:</a:t>
            </a:r>
          </a:p>
          <a:p>
            <a:pPr algn="just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Blip>
                <a:blip r:embed="rId2"/>
              </a:buBlip>
              <a:defRPr/>
            </a:pPr>
            <a:r>
              <a:rPr lang="ru-RU" sz="2400" b="1" dirty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справедливый,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то есть не противоречащий Уставу ООН, основополагающим принципам и нормам международного права, ведущийся в порядке самообороны стороной, подвергшейся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нападению;</a:t>
            </a:r>
            <a:endParaRPr lang="ru-RU" sz="2400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Blip>
                <a:blip r:embed="rId2"/>
              </a:buBlip>
              <a:defRPr/>
            </a:pPr>
            <a:r>
              <a:rPr lang="ru-RU" sz="2400" b="1" dirty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несправедливый,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то есть противоречащий Уставу ООН, основополагающим принципам и нормам международного права, подпадающий под определение агрессии и ведущийся стороной, предпринявшей нападение;</a:t>
            </a:r>
          </a:p>
          <a:p>
            <a:pPr algn="just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dirty="0">
              <a:latin typeface="+mj-l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043608" y="620688"/>
            <a:ext cx="7416824" cy="1124744"/>
          </a:xfrm>
          <a:ln w="6350" cap="rnd"/>
        </p:spPr>
        <p:txBody>
          <a:bodyPr rtlCol="0" anchor="b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spc="-100" dirty="0" smtClean="0">
                <a:ln w="3200">
                  <a:solidFill>
                    <a:srgbClr val="7030A0">
                      <a:alpha val="52000"/>
                    </a:srgbClr>
                  </a:solidFill>
                  <a:prstDash val="solid"/>
                  <a:round/>
                </a:ln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Классификация военных конфликтов</a:t>
            </a:r>
            <a:endParaRPr lang="ru-RU" sz="3600" b="1" spc="-100" dirty="0">
              <a:ln w="3200">
                <a:solidFill>
                  <a:srgbClr val="7030A0">
                    <a:alpha val="52000"/>
                  </a:srgbClr>
                </a:solidFill>
                <a:prstDash val="solid"/>
                <a:round/>
              </a:ln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Содержимое 1"/>
          <p:cNvSpPr>
            <a:spLocks noGrp="1"/>
          </p:cNvSpPr>
          <p:nvPr>
            <p:ph idx="4294967295"/>
          </p:nvPr>
        </p:nvSpPr>
        <p:spPr>
          <a:xfrm>
            <a:off x="914400" y="1125539"/>
            <a:ext cx="7690048" cy="2015430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б) по применяемым средствам</a:t>
            </a:r>
            <a:endParaRPr lang="en-US" sz="2400" b="1" dirty="0" smtClean="0">
              <a:solidFill>
                <a:srgbClr val="9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Blip>
                <a:blip r:embed="rId2"/>
              </a:buBlip>
            </a:pP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 применением ядерного и других видов оружия массового уничтожения;</a:t>
            </a:r>
          </a:p>
          <a:p>
            <a:pPr eaLnBrk="1" hangingPunct="1">
              <a:buFont typeface="Wingdings" pitchFamily="2" charset="2"/>
              <a:buBlip>
                <a:blip r:embed="rId2"/>
              </a:buBlip>
            </a:pP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 применением только обычных средств поражения.</a:t>
            </a:r>
          </a:p>
          <a:p>
            <a:pPr eaLnBrk="1" hangingPunct="1"/>
            <a:endParaRPr lang="ru-RU" sz="2400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0" name="Прямоугольник 3"/>
          <p:cNvSpPr>
            <a:spLocks noChangeArrowheads="1"/>
          </p:cNvSpPr>
          <p:nvPr/>
        </p:nvSpPr>
        <p:spPr bwMode="auto">
          <a:xfrm>
            <a:off x="899591" y="3286125"/>
            <a:ext cx="7815783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Учитывая особенности развития современной геостратегической обстановки, крупномасштабная война с вовлечением в нее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большого ряда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государств и использованием всей территории Европы маловероятна. В то же время не исключается вероятность развязывания региональных и локальных военных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конфликтов.</a:t>
            </a:r>
            <a:endParaRPr lang="ru-RU" sz="2400" b="1" dirty="0">
              <a:solidFill>
                <a:srgbClr val="0066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827584" y="980728"/>
            <a:ext cx="7834064" cy="5112568"/>
          </a:xfrm>
        </p:spPr>
        <p:txBody>
          <a:bodyPr>
            <a:normAutofit lnSpcReduction="10000"/>
          </a:bodyPr>
          <a:lstStyle/>
          <a:p>
            <a:pPr marL="273050" indent="-273050" algn="just" eaLnBrk="1" hangingPunct="1">
              <a:lnSpc>
                <a:spcPct val="80000"/>
              </a:lnSpc>
              <a:spcBef>
                <a:spcPts val="600"/>
              </a:spcBef>
              <a:buClr>
                <a:schemeClr val="accent2"/>
              </a:buClr>
              <a:buSzPct val="85000"/>
              <a:buFont typeface="Arial" charset="0"/>
              <a:buNone/>
            </a:pPr>
            <a:r>
              <a:rPr lang="en-US" sz="2200" b="1" dirty="0" smtClean="0"/>
              <a:t>		</a:t>
            </a:r>
            <a:r>
              <a:rPr lang="ru-RU" sz="2400" b="1" dirty="0" smtClean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Военный конфликт </a:t>
            </a:r>
            <a:r>
              <a:rPr lang="ru-RU" sz="2400" b="1" dirty="0" smtClean="0">
                <a:solidFill>
                  <a:srgbClr val="9A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форма разрешения противоречий в межгосударственных или внутригосударственных отношениях с применением военной силы: войны различных масштабов, международные и внутренние вооруженные конфликты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73050" indent="-273050" algn="just" eaLnBrk="1" hangingPunct="1">
              <a:lnSpc>
                <a:spcPct val="80000"/>
              </a:lnSpc>
              <a:spcBef>
                <a:spcPts val="600"/>
              </a:spcBef>
              <a:buClr>
                <a:schemeClr val="accent2"/>
              </a:buClr>
              <a:buSzPct val="85000"/>
              <a:buFont typeface="Arial" charset="0"/>
              <a:buNone/>
            </a:pPr>
            <a:endParaRPr lang="ru-RU" sz="1000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algn="just" eaLnBrk="1" hangingPunct="1">
              <a:lnSpc>
                <a:spcPct val="80000"/>
              </a:lnSpc>
              <a:spcBef>
                <a:spcPts val="600"/>
              </a:spcBef>
              <a:buClr>
                <a:schemeClr val="accent2"/>
              </a:buClr>
              <a:buSzPct val="85000"/>
              <a:buFont typeface="Arial" charset="0"/>
              <a:buNone/>
            </a:pP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dirty="0" smtClean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Крупномасштабная война </a:t>
            </a:r>
            <a:r>
              <a:rPr lang="ru-RU" sz="2400" b="1" dirty="0" smtClean="0">
                <a:solidFill>
                  <a:srgbClr val="9A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глобальное вооруженное столкновение между коалициями (союзами, блоками) государств, охватывающее большую часть территории мира и затрагивающее интересы всего мирового сообщества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73050" indent="-273050" algn="just" eaLnBrk="1" hangingPunct="1">
              <a:lnSpc>
                <a:spcPct val="80000"/>
              </a:lnSpc>
              <a:spcBef>
                <a:spcPts val="600"/>
              </a:spcBef>
              <a:buClr>
                <a:schemeClr val="accent2"/>
              </a:buClr>
              <a:buSzPct val="85000"/>
              <a:buFont typeface="Arial" charset="0"/>
              <a:buNone/>
            </a:pPr>
            <a:endParaRPr lang="ru-RU" sz="1000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lvl="0" indent="-273050" algn="just" eaLnBrk="1" hangingPunct="1">
              <a:lnSpc>
                <a:spcPct val="80000"/>
              </a:lnSpc>
              <a:spcBef>
                <a:spcPts val="600"/>
              </a:spcBef>
              <a:buClr>
                <a:srgbClr val="C0504D"/>
              </a:buClr>
              <a:buSzPct val="85000"/>
              <a:buNone/>
            </a:pP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dirty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Региональная война -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война с участием преимущественно </a:t>
            </a:r>
            <a:r>
              <a:rPr lang="ru-RU" sz="2400" b="1" dirty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трех и более государств,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которая ведется в пределах определенного региона (территории), как правило, коалиционными вооруженными силами (группировками войск) с решительными военно-политическими целями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395536" y="1052736"/>
            <a:ext cx="8472487" cy="4752528"/>
          </a:xfrm>
        </p:spPr>
        <p:txBody>
          <a:bodyPr>
            <a:normAutofit/>
          </a:bodyPr>
          <a:lstStyle/>
          <a:p>
            <a:pPr marL="273050" lvl="0" indent="-273050" algn="just" eaLnBrk="1" hangingPunct="1">
              <a:lnSpc>
                <a:spcPct val="80000"/>
              </a:lnSpc>
              <a:buNone/>
            </a:pPr>
            <a:r>
              <a:rPr lang="en-US" sz="2400" b="1" dirty="0" smtClean="0"/>
              <a:t>		</a:t>
            </a:r>
            <a:r>
              <a:rPr lang="ru-RU" sz="2400" b="1" dirty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Локальная война </a:t>
            </a:r>
            <a:r>
              <a:rPr lang="ru-RU" sz="2400" b="1" dirty="0">
                <a:solidFill>
                  <a:srgbClr val="9A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ограниченная по политическим целям и масштабу война, которая ведется преимущественно </a:t>
            </a:r>
            <a:r>
              <a:rPr lang="ru-RU" sz="2400" b="1" dirty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между двумя соседними государствами,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охватывает ограниченный географический район и затрагивает в основном интересы только противоборствующих сторон (территориальные, политические, экономические и другие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273050" indent="-273050" algn="just" eaLnBrk="1" hangingPunct="1">
              <a:lnSpc>
                <a:spcPct val="80000"/>
              </a:lnSpc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endParaRPr lang="ru-RU" sz="1400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algn="just" eaLnBrk="1" hangingPunct="1">
              <a:lnSpc>
                <a:spcPct val="80000"/>
              </a:lnSpc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en-US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dirty="0" smtClean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Вооруженный конфликт -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одна из форм разрешения межгосударственных или внутригосударственных противоречий посредством </a:t>
            </a:r>
            <a:r>
              <a:rPr lang="ru-RU" sz="2400" b="1" i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ограниченного применения военной силы</a:t>
            </a:r>
            <a:r>
              <a:rPr lang="ru-RU" sz="24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противостоящими сторонами, при которой стороны, участвующие в конфликте, </a:t>
            </a:r>
            <a:r>
              <a:rPr lang="ru-RU" sz="2400" b="1" dirty="0" smtClean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переходят в состояние войны.</a:t>
            </a:r>
          </a:p>
          <a:p>
            <a:pPr marL="273050" indent="-273050" algn="just" eaLnBrk="1" hangingPunct="1">
              <a:lnSpc>
                <a:spcPct val="80000"/>
              </a:lnSpc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Char char=""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Содержимое 1"/>
          <p:cNvSpPr>
            <a:spLocks noGrp="1"/>
          </p:cNvSpPr>
          <p:nvPr>
            <p:ph idx="4294967295"/>
          </p:nvPr>
        </p:nvSpPr>
        <p:spPr>
          <a:xfrm>
            <a:off x="683568" y="1627064"/>
            <a:ext cx="8085584" cy="4972907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Необязательность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акта объявления войны для развязывания и ведения военных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конфликтов.</a:t>
            </a:r>
            <a:endParaRPr lang="ru-RU" sz="2800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Сокращение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сроков подготовки к ведению войны, быстротечность и возрастание напряженности боевых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действий.</a:t>
            </a:r>
            <a:endParaRPr lang="ru-RU" sz="2800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Активное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применение противоборствующими сторонами мер невоенного характера, в первую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очередь, экономических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, информационных и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идеологических.</a:t>
            </a:r>
            <a:endParaRPr lang="ru-RU" sz="2800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endParaRPr lang="ru-RU" sz="2000" dirty="0" smtClean="0">
              <a:solidFill>
                <a:srgbClr val="006666"/>
              </a:solidFill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endParaRPr lang="ru-RU" sz="2400" dirty="0" smtClean="0"/>
          </a:p>
        </p:txBody>
      </p:sp>
      <p:sp>
        <p:nvSpPr>
          <p:cNvPr id="46082" name="Прямоугольник 3"/>
          <p:cNvSpPr>
            <a:spLocks noChangeArrowheads="1"/>
          </p:cNvSpPr>
          <p:nvPr/>
        </p:nvSpPr>
        <p:spPr bwMode="auto">
          <a:xfrm>
            <a:off x="539552" y="548680"/>
            <a:ext cx="799288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Общие черты </a:t>
            </a:r>
            <a:r>
              <a:rPr lang="ru-RU" sz="3200" b="1" dirty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современных военных </a:t>
            </a:r>
            <a:r>
              <a:rPr lang="ru-RU" sz="3200" b="1" dirty="0" smtClean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конфликтов:</a:t>
            </a:r>
            <a:endParaRPr lang="ru-RU" sz="3200" b="1" dirty="0">
              <a:solidFill>
                <a:srgbClr val="9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Содержимое 1"/>
          <p:cNvSpPr>
            <a:spLocks noGrp="1"/>
          </p:cNvSpPr>
          <p:nvPr>
            <p:ph idx="4294967295"/>
          </p:nvPr>
        </p:nvSpPr>
        <p:spPr>
          <a:xfrm>
            <a:off x="323528" y="620688"/>
            <a:ext cx="8568952" cy="5616624"/>
          </a:xfrm>
        </p:spPr>
        <p:txBody>
          <a:bodyPr/>
          <a:lstStyle/>
          <a:p>
            <a:pPr lvl="0" eaLnBrk="1" hangingPunct="1"/>
            <a:r>
              <a:rPr lang="ru-RU" sz="28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28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роли сил специальных операций, в комплексном применении регулярных войск с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иррегулярными войсками.</a:t>
            </a:r>
          </a:p>
          <a:p>
            <a:pPr lvl="0" eaLnBrk="1" hangingPunct="1"/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8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Широкое </a:t>
            </a:r>
            <a:r>
              <a:rPr lang="ru-RU" sz="28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использование диверсионных и террористических методов ведения боевых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действий.</a:t>
            </a:r>
            <a:endParaRPr lang="ru-RU" sz="2800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Ведение боевых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действий преимущественно в урбанизированной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местности.</a:t>
            </a:r>
          </a:p>
          <a:p>
            <a:pPr eaLnBrk="1" hangingPunct="1"/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Применение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высокоэффективных систем высокоточного оружия в неядерном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снаряжении.</a:t>
            </a:r>
            <a:endParaRPr lang="ru-RU" sz="2800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Катастрофические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последствия поражения критически важных объектов инфраструктуры.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ru-RU" sz="2000" dirty="0" smtClean="0">
              <a:solidFill>
                <a:srgbClr val="0066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Содержимое 1"/>
          <p:cNvSpPr>
            <a:spLocks noGrp="1"/>
          </p:cNvSpPr>
          <p:nvPr>
            <p:ph idx="4294967295"/>
          </p:nvPr>
        </p:nvSpPr>
        <p:spPr>
          <a:xfrm>
            <a:off x="828638" y="1916832"/>
            <a:ext cx="7919826" cy="4248472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прямые потери среди населения;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информационное воздействие;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нарушение систем управления;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нарушение состояния окружающей среды (экологии);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паралич экономики;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появление масштабных очагов поражения от вторичных факторов;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разрушение систем жизнеобеспечения.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8638" y="692696"/>
            <a:ext cx="7920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Возможные последствия для населения и территории страны:</a:t>
            </a:r>
            <a:endParaRPr lang="ru-RU" sz="3200" b="1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Прямоугольник 2"/>
          <p:cNvSpPr>
            <a:spLocks noChangeArrowheads="1"/>
          </p:cNvSpPr>
          <p:nvPr/>
        </p:nvSpPr>
        <p:spPr bwMode="auto">
          <a:xfrm>
            <a:off x="323528" y="1052736"/>
            <a:ext cx="8496944" cy="4970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73050" indent="-273050" algn="just"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ru-RU" sz="2400" dirty="0"/>
              <a:t>		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В военное время </a:t>
            </a:r>
            <a:r>
              <a:rPr lang="ru-RU" sz="2400" b="1" i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ГРАЖДАНСКАЯ ОБОРОНА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имеет </a:t>
            </a:r>
            <a:r>
              <a:rPr lang="ru-RU" sz="2400" b="1" u="sng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главную цель</a:t>
            </a:r>
            <a:r>
              <a:rPr lang="ru-RU" sz="2400" b="1" u="sng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 smtClean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защита тыла </a:t>
            </a:r>
            <a:r>
              <a:rPr lang="ru-RU" sz="2400" b="1" dirty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страны, в первую </a:t>
            </a:r>
            <a:r>
              <a:rPr lang="ru-RU" sz="2400" b="1" dirty="0" smtClean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очередь, </a:t>
            </a:r>
            <a:r>
              <a:rPr lang="ru-RU" sz="2400" b="1" dirty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мобилизационных ресурсов и производственных мощностей.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Поэтому, если ГО не выполнит задачи по их сохранению в начальный период войны, то и Вооруженные Силы 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будут находиться в наиболее тяжелых условиях. </a:t>
            </a:r>
            <a:endParaRPr lang="ru-RU" sz="2400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algn="just"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en-US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Роль ГО в системе оборонных мероприятий определяется характером войны,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уровнем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развития средств вооруженной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борьбы.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Чем выше боевые возможности этих средств,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тем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более важной становится роль ГО в обеспечении защиты </a:t>
            </a:r>
            <a:r>
              <a:rPr lang="ru-RU" sz="2400" b="1" dirty="0" smtClean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стратегического тыла </a:t>
            </a:r>
            <a:r>
              <a:rPr lang="ru-RU" sz="2400" b="1" dirty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страны.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611560" y="1052736"/>
            <a:ext cx="8086725" cy="4824536"/>
          </a:xfrm>
        </p:spPr>
        <p:txBody>
          <a:bodyPr>
            <a:normAutofit/>
          </a:bodyPr>
          <a:lstStyle/>
          <a:p>
            <a:pPr algn="just" eaLnBrk="1" hangingPunct="1">
              <a:buFont typeface="Wingdings" pitchFamily="2" charset="2"/>
              <a:buNone/>
            </a:pPr>
            <a:r>
              <a:rPr lang="en-US" sz="2100" dirty="0" smtClean="0"/>
              <a:t>		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Обеспечивая защиту</a:t>
            </a:r>
            <a:r>
              <a:rPr lang="ru-RU" sz="24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и выживание населения, устойчивость экономики в сложных условиях ведения современной вооруженной борьбы, </a:t>
            </a:r>
            <a:r>
              <a:rPr lang="ru-RU" sz="2400" b="1" dirty="0" smtClean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 является неотъемлемой частью военной безопасности Республики Беларусь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и одним из важных стратегических факторов ее обороноспособности</a:t>
            </a:r>
            <a:r>
              <a:rPr lang="ru-RU" sz="24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составной частью оборонного потенциала.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dirty="0" smtClean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Ведение ГО - важнейшая функция государства,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которая достигается проведением единой государственной политики, системой мер законодательного, административного, экономического, технического и иного характера.</a:t>
            </a:r>
          </a:p>
          <a:p>
            <a:pPr eaLnBrk="1" hangingPunct="1">
              <a:lnSpc>
                <a:spcPct val="70000"/>
              </a:lnSpc>
              <a:buFont typeface="Wingdings" pitchFamily="2" charset="2"/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Содержимое 1"/>
          <p:cNvSpPr>
            <a:spLocks noGrp="1"/>
          </p:cNvSpPr>
          <p:nvPr>
            <p:ph idx="4294967295"/>
          </p:nvPr>
        </p:nvSpPr>
        <p:spPr>
          <a:xfrm>
            <a:off x="755650" y="1700213"/>
            <a:ext cx="7848600" cy="4429125"/>
          </a:xfrm>
        </p:spPr>
        <p:txBody>
          <a:bodyPr/>
          <a:lstStyle/>
          <a:p>
            <a:pPr marL="609600" indent="-609600" algn="just" eaLnBrk="1" hangingPunct="1">
              <a:buFont typeface="Wingdings" pitchFamily="2" charset="2"/>
              <a:buAutoNum type="arabicPeriod"/>
            </a:pP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</a:rPr>
              <a:t>Международное законодательство     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</a:rPr>
              <a:t>      по ГО. 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</a:rPr>
              <a:t>2. </a:t>
            </a:r>
            <a:r>
              <a:rPr lang="en-US" b="1" dirty="0" smtClean="0">
                <a:solidFill>
                  <a:srgbClr val="006666"/>
                </a:solidFill>
                <a:latin typeface="Times New Roman" pitchFamily="18" charset="0"/>
              </a:rPr>
              <a:t>  </a:t>
            </a: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</a:rPr>
              <a:t>ГО в современной войне. 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</a:rPr>
              <a:t>3. </a:t>
            </a:r>
            <a:r>
              <a:rPr lang="en-US" b="1" dirty="0" smtClean="0">
                <a:solidFill>
                  <a:srgbClr val="006666"/>
                </a:solidFill>
                <a:latin typeface="Times New Roman" pitchFamily="18" charset="0"/>
              </a:rPr>
              <a:t> </a:t>
            </a: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</a:rPr>
              <a:t>Государственная политика в области ГО. </a:t>
            </a:r>
          </a:p>
          <a:p>
            <a:pPr marL="609600" indent="-609600" algn="just" eaLnBrk="1" hangingPunct="1">
              <a:buFont typeface="Wingdings" pitchFamily="2" charset="2"/>
              <a:buNone/>
            </a:pP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</a:rPr>
              <a:t>4.</a:t>
            </a:r>
            <a:r>
              <a:rPr lang="ru-RU" b="1" dirty="0">
                <a:solidFill>
                  <a:srgbClr val="006666"/>
                </a:solidFill>
                <a:latin typeface="Times New Roman" pitchFamily="18" charset="0"/>
              </a:rPr>
              <a:t> </a:t>
            </a:r>
            <a:r>
              <a:rPr lang="ru-RU" b="1" dirty="0" smtClean="0">
                <a:solidFill>
                  <a:srgbClr val="006666"/>
                </a:solidFill>
                <a:latin typeface="Times New Roman" pitchFamily="18" charset="0"/>
              </a:rPr>
              <a:t>Задачи, принципы построения и структура ГО Республики Беларусь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</a:rPr>
              <a:t>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921158" y="265410"/>
            <a:ext cx="7880157" cy="1219200"/>
          </a:xfrm>
          <a:ln w="6350" cap="rnd"/>
        </p:spPr>
        <p:txBody>
          <a:bodyPr rtlCol="0" anchor="b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i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Учебные вопросы: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899591" y="1973262"/>
            <a:ext cx="7632849" cy="1219200"/>
          </a:xfrm>
          <a:ln w="6350" cap="rnd"/>
        </p:spPr>
        <p:txBody>
          <a:bodyPr rtlCol="0" anchor="b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2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2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Государственная </a:t>
            </a:r>
            <a:r>
              <a:rPr lang="ru-RU" sz="42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политика в области гражданской обороны</a:t>
            </a:r>
            <a:endParaRPr lang="ru-RU" sz="4200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Содержимое 1"/>
          <p:cNvSpPr>
            <a:spLocks noGrp="1"/>
          </p:cNvSpPr>
          <p:nvPr>
            <p:ph idx="4294967295"/>
          </p:nvPr>
        </p:nvSpPr>
        <p:spPr>
          <a:xfrm>
            <a:off x="323528" y="1484784"/>
            <a:ext cx="8528943" cy="5112568"/>
          </a:xfrm>
        </p:spPr>
        <p:txBody>
          <a:bodyPr/>
          <a:lstStyle/>
          <a:p>
            <a:pPr algn="just" eaLnBrk="1" hangingPunct="1">
              <a:spcBef>
                <a:spcPts val="0"/>
              </a:spcBef>
              <a:buFont typeface="Wingdings" pitchFamily="2" charset="2"/>
              <a:buBlip>
                <a:blip r:embed="rId2"/>
              </a:buBlip>
            </a:pP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необходимых условий для защиты населения страны от воздействия современных средств поражения и вторичных факторов, возникающих при разрушении потенциально опасных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объектов.</a:t>
            </a:r>
            <a:endParaRPr lang="ru-RU" sz="2800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spcBef>
                <a:spcPts val="600"/>
              </a:spcBef>
              <a:buFont typeface="Wingdings" pitchFamily="2" charset="2"/>
              <a:buBlip>
                <a:blip r:embed="rId2"/>
              </a:buBlip>
            </a:pP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устойчивого функционирования экономики страны в военное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время.</a:t>
            </a:r>
            <a:endParaRPr lang="ru-RU" sz="2800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spcBef>
                <a:spcPts val="600"/>
              </a:spcBef>
              <a:buFont typeface="Wingdings" pitchFamily="2" charset="2"/>
              <a:buBlip>
                <a:blip r:embed="rId2"/>
              </a:buBlip>
            </a:pP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Готовность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к своевременное проведение АСиДНР, оказание помощи пострадавшему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населению.</a:t>
            </a:r>
            <a:endParaRPr lang="ru-RU" sz="2800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spcBef>
                <a:spcPts val="600"/>
              </a:spcBef>
              <a:buFont typeface="Wingdings" pitchFamily="2" charset="2"/>
              <a:buBlip>
                <a:blip r:embed="rId2"/>
              </a:buBlip>
            </a:pP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Жизнеобеспечение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пострадавшего населения.</a:t>
            </a:r>
          </a:p>
          <a:p>
            <a:pPr eaLnBrk="1" hangingPunct="1">
              <a:lnSpc>
                <a:spcPct val="120000"/>
              </a:lnSpc>
            </a:pPr>
            <a:endParaRPr lang="ru-RU" sz="2400" b="1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06848" y="332656"/>
            <a:ext cx="8445623" cy="1072704"/>
          </a:xfrm>
          <a:ln w="6350" cap="rnd"/>
        </p:spPr>
        <p:txBody>
          <a:bodyPr rtlCol="0" anchor="b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Главные цели </a:t>
            </a:r>
            <a:r>
              <a:rPr lang="ru-RU" sz="32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государственной политики в области </a:t>
            </a:r>
            <a:r>
              <a:rPr lang="ru-RU" sz="32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гражданской обороны:</a:t>
            </a:r>
            <a:endParaRPr lang="ru-RU" sz="3200" b="1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9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Содержимое 1"/>
          <p:cNvSpPr>
            <a:spLocks noGrp="1"/>
          </p:cNvSpPr>
          <p:nvPr>
            <p:ph idx="4294967295"/>
          </p:nvPr>
        </p:nvSpPr>
        <p:spPr>
          <a:xfrm>
            <a:off x="323528" y="1772816"/>
            <a:ext cx="8496944" cy="4752528"/>
          </a:xfrm>
        </p:spPr>
        <p:txBody>
          <a:bodyPr/>
          <a:lstStyle/>
          <a:p>
            <a:pPr algn="just" eaLnBrk="1" hangingPunct="1">
              <a:buFontTx/>
              <a:buChar char="-"/>
            </a:pP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реализация мероприятий ГО является обязательной</a:t>
            </a:r>
          </a:p>
          <a:p>
            <a:pPr marL="0" indent="0" algn="just" eaLnBrk="1" hangingPunct="1">
              <a:buNone/>
            </a:pP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функцией Правительства РБ и других республиканских органов государственного управления;</a:t>
            </a:r>
          </a:p>
          <a:p>
            <a:pPr algn="just" eaLnBrk="1" hangingPunct="1">
              <a:buFontTx/>
              <a:buChar char="-"/>
            </a:pP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разумная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достаточность объемов и сроков планируемых и реализуемых мероприятий ГО;                </a:t>
            </a:r>
            <a:endParaRPr lang="ru-RU" sz="2400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Char char="-"/>
            </a:pP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руководства мероприятиями ГО на всех уровнях государственного управления на принципах единоначалия;</a:t>
            </a:r>
          </a:p>
          <a:p>
            <a:pPr marL="0" indent="0" algn="just" eaLnBrk="1" hangingPunct="1">
              <a:buNone/>
            </a:pP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 сочетание территориально – производственного принципа и принципа централизма в управлении мероприятиями ГО с активным участием местных исполнительных органов и организаций;</a:t>
            </a:r>
          </a:p>
          <a:p>
            <a:pPr eaLnBrk="1" hangingPunct="1">
              <a:lnSpc>
                <a:spcPct val="60000"/>
              </a:lnSpc>
            </a:pPr>
            <a:endParaRPr lang="ru-RU" sz="24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95536" y="476672"/>
            <a:ext cx="8280920" cy="1080120"/>
          </a:xfrm>
          <a:ln w="6350" cap="rnd"/>
        </p:spPr>
        <p:txBody>
          <a:bodyPr rtlCol="0" anchor="b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принципы государственной политики в области ГО:</a:t>
            </a:r>
            <a:endParaRPr lang="ru-RU" sz="3200" b="1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9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Содержимое 1"/>
          <p:cNvSpPr>
            <a:spLocks noGrp="1"/>
          </p:cNvSpPr>
          <p:nvPr>
            <p:ph idx="4294967295"/>
          </p:nvPr>
        </p:nvSpPr>
        <p:spPr>
          <a:xfrm>
            <a:off x="539552" y="548680"/>
            <a:ext cx="8229600" cy="5472608"/>
          </a:xfrm>
        </p:spPr>
        <p:txBody>
          <a:bodyPr/>
          <a:lstStyle/>
          <a:p>
            <a:pPr algn="just" eaLnBrk="1" hangingPunct="1">
              <a:buFontTx/>
              <a:buChar char="-"/>
            </a:pP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заблаговременная подготовка</a:t>
            </a:r>
            <a:r>
              <a:rPr lang="ru-RU" sz="24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мероприятий ГО</a:t>
            </a:r>
          </a:p>
          <a:p>
            <a:pPr marL="0" indent="0" algn="just" eaLnBrk="1" hangingPunct="1">
              <a:buNone/>
            </a:pPr>
            <a:r>
              <a:rPr lang="ru-RU" sz="24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(оперативное и мобилизационное планирование, обучение населения, подготовка сил и органов управления создание резерва) в мирное время;</a:t>
            </a:r>
          </a:p>
          <a:p>
            <a:pPr algn="just" eaLnBrk="1" hangingPunct="1">
              <a:buFontTx/>
              <a:buChar char="-"/>
            </a:pP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готовность к быстрому развертыванию</a:t>
            </a:r>
            <a:r>
              <a:rPr lang="ru-RU" sz="24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сил ГО </a:t>
            </a:r>
            <a:r>
              <a:rPr lang="ru-RU" sz="24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marL="0" indent="0" algn="just" eaLnBrk="1" hangingPunct="1">
              <a:buNone/>
            </a:pPr>
            <a:r>
              <a:rPr lang="ru-RU" sz="24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угрожаемый период;    </a:t>
            </a:r>
          </a:p>
          <a:p>
            <a:pPr lvl="0" algn="just" eaLnBrk="1" hangingPunct="1">
              <a:buFontTx/>
              <a:buChar char="-"/>
            </a:pP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соответствие организационного построения ГО</a:t>
            </a:r>
            <a:endParaRPr lang="ru-RU" sz="2400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1" hangingPunct="1">
              <a:buNone/>
            </a:pPr>
            <a:r>
              <a:rPr lang="ru-RU" sz="24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требованиям военного времени;</a:t>
            </a:r>
          </a:p>
          <a:p>
            <a:pPr marL="0" lvl="0" indent="0" algn="just" eaLnBrk="1" hangingPunct="1">
              <a:buNone/>
            </a:pPr>
            <a:r>
              <a:rPr lang="ru-RU" sz="24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рациональное сочетание мероприятий ГО</a:t>
            </a:r>
            <a:r>
              <a:rPr lang="ru-RU" sz="24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с хозяйственными, социальными и оборонными мероприятиями;</a:t>
            </a:r>
            <a:r>
              <a:rPr lang="ru-RU" sz="24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b="1" i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пример - ЗС двойного назначения</a:t>
            </a:r>
            <a:r>
              <a:rPr lang="ru-RU" sz="24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endParaRPr lang="ru-RU" sz="2400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Char char="-"/>
            </a:pP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нацеленность</a:t>
            </a:r>
            <a:r>
              <a:rPr lang="ru-RU" sz="24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сил и средств ГО </a:t>
            </a:r>
            <a:r>
              <a:rPr lang="ru-RU" sz="24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на возможность</a:t>
            </a:r>
          </a:p>
          <a:p>
            <a:pPr marL="0" indent="0" algn="just" eaLnBrk="1" hangingPunct="1">
              <a:buNone/>
            </a:pPr>
            <a:r>
              <a:rPr lang="ru-RU" sz="2400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ликвидации ЧС мирного времени</a:t>
            </a:r>
            <a:r>
              <a:rPr lang="ru-RU" sz="2400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Содержимое 1"/>
          <p:cNvSpPr>
            <a:spLocks noGrp="1"/>
          </p:cNvSpPr>
          <p:nvPr>
            <p:ph idx="4294967295"/>
          </p:nvPr>
        </p:nvSpPr>
        <p:spPr>
          <a:xfrm>
            <a:off x="397828" y="1547007"/>
            <a:ext cx="8401050" cy="5194361"/>
          </a:xfrm>
        </p:spPr>
        <p:txBody>
          <a:bodyPr/>
          <a:lstStyle/>
          <a:p>
            <a:pPr algn="just" eaLnBrk="1" hangingPunct="1">
              <a:buFontTx/>
              <a:buChar char="-"/>
            </a:pP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создание законодательной и нормативной правовой базы в сфере защиты и жизнеобеспечения населения в условиях вооруженных конфликтов, проведения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АСиДНР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, обучение населения, подготовка руководящего состава органов управления и сил ГО;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1" hangingPunct="1">
              <a:lnSpc>
                <a:spcPct val="90000"/>
              </a:lnSpc>
              <a:buNone/>
            </a:pPr>
            <a:r>
              <a:rPr lang="ru-RU" sz="28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 разработка комплекса мероприятий по созданию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организационно-технических </a:t>
            </a:r>
            <a:r>
              <a:rPr lang="ru-RU" sz="28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и нормативных основ решения задач жизнеобеспечения пострадавшего населения;</a:t>
            </a:r>
          </a:p>
          <a:p>
            <a:pPr lvl="0" algn="just" eaLnBrk="1" hangingPunct="1">
              <a:lnSpc>
                <a:spcPct val="90000"/>
              </a:lnSpc>
              <a:buNone/>
            </a:pPr>
            <a:r>
              <a:rPr lang="ru-RU" sz="28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  принятие мер по сохранению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фонда </a:t>
            </a:r>
            <a:r>
              <a:rPr lang="ru-RU" sz="28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защитных сооружений и поддержанию их в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готовности.</a:t>
            </a:r>
            <a:endParaRPr lang="ru-RU" sz="2800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Tx/>
              <a:buChar char="-"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95536" y="548680"/>
            <a:ext cx="8401050" cy="998327"/>
          </a:xfrm>
          <a:ln w="6350" cap="rnd"/>
        </p:spPr>
        <p:txBody>
          <a:bodyPr rtlCol="0" anchor="b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направления </a:t>
            </a:r>
            <a:r>
              <a:rPr lang="ru-RU" sz="32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государственной политики в области </a:t>
            </a:r>
            <a:r>
              <a:rPr lang="ru-RU" sz="32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гражданской обороны:</a:t>
            </a:r>
            <a:endParaRPr lang="ru-RU" sz="3200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9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986204" y="1628800"/>
            <a:ext cx="7549052" cy="1999990"/>
          </a:xfrm>
          <a:ln w="6350" cap="rnd"/>
        </p:spPr>
        <p:txBody>
          <a:bodyPr rtlCol="0" anchor="b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8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Задачи, </a:t>
            </a:r>
            <a:r>
              <a:rPr lang="ru-RU" sz="3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принцип построения и </a:t>
            </a:r>
            <a:r>
              <a:rPr lang="ru-RU" sz="38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</a:t>
            </a:r>
            <a:r>
              <a:rPr lang="ru-RU" sz="3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гражданской обороны Республики Беларусь</a:t>
            </a:r>
            <a:endParaRPr lang="ru-RU" sz="3800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3"/>
          <p:cNvSpPr>
            <a:spLocks noGrp="1"/>
          </p:cNvSpPr>
          <p:nvPr>
            <p:ph type="body" idx="1"/>
          </p:nvPr>
        </p:nvSpPr>
        <p:spPr>
          <a:xfrm>
            <a:off x="261864" y="1988840"/>
            <a:ext cx="8640960" cy="4118613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создание, накопление, хранение </a:t>
            </a:r>
            <a:r>
              <a:rPr lang="ru-RU" sz="24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резервов материальных ресурсов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для ликвидации ЧС и использование их при выполнении мероприятий ГО;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24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устойчивого </a:t>
            </a:r>
            <a:r>
              <a:rPr lang="ru-RU" sz="24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функционирования</a:t>
            </a:r>
            <a:r>
              <a:rPr lang="ru-RU" sz="2400" b="1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(живучести)</a:t>
            </a:r>
            <a:r>
              <a:rPr lang="ru-RU" sz="24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экономики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и ее отдельных объектов, коммуникаций и систем жизнеобеспечения населения в военное время;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ru-RU" sz="24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оповещение населения,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государственных органов и организаций об опасностях, возникающих при ведении военных действий;</a:t>
            </a:r>
          </a:p>
          <a:p>
            <a:pPr lvl="0" algn="just" eaLnBrk="1" hangingPunct="1">
              <a:spcBef>
                <a:spcPct val="0"/>
              </a:spcBef>
              <a:buBlip>
                <a:blip r:embed="rId2"/>
              </a:buBlip>
            </a:pPr>
            <a:r>
              <a:rPr lang="ru-RU" sz="2400" b="1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временное отселение населения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, укрытие в защитных сооружениях, предоставление СИЗ;</a:t>
            </a:r>
          </a:p>
          <a:p>
            <a:pPr>
              <a:lnSpc>
                <a:spcPct val="90000"/>
              </a:lnSpc>
            </a:pP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задачи в области гражданской обороны:</a:t>
            </a:r>
            <a:endParaRPr lang="ru-RU" sz="3600" b="1" dirty="0">
              <a:solidFill>
                <a:srgbClr val="9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Содержимое 1"/>
          <p:cNvSpPr>
            <a:spLocks noGrp="1"/>
          </p:cNvSpPr>
          <p:nvPr>
            <p:ph idx="4294967295"/>
          </p:nvPr>
        </p:nvSpPr>
        <p:spPr>
          <a:xfrm>
            <a:off x="611560" y="620688"/>
            <a:ext cx="8013700" cy="5688632"/>
          </a:xfrm>
        </p:spPr>
        <p:txBody>
          <a:bodyPr/>
          <a:lstStyle/>
          <a:p>
            <a:pPr algn="just" eaLnBrk="1" hangingPunct="1">
              <a:spcBef>
                <a:spcPct val="0"/>
              </a:spcBef>
              <a:buFont typeface="Wingdings" pitchFamily="2" charset="2"/>
              <a:buBlip>
                <a:blip r:embed="rId2"/>
              </a:buBlip>
            </a:pPr>
            <a:r>
              <a:rPr lang="ru-RU" sz="24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эвакуация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материальных и историко-культурных ценностей в безопасные районы в случае реальной угрозы их уничтожения или повреждения;</a:t>
            </a:r>
          </a:p>
          <a:p>
            <a:pPr algn="just" eaLnBrk="1" hangingPunct="1">
              <a:spcBef>
                <a:spcPct val="0"/>
              </a:spcBef>
              <a:buFont typeface="Wingdings" pitchFamily="2" charset="2"/>
              <a:buBlip>
                <a:blip r:embed="rId2"/>
              </a:buBlip>
            </a:pPr>
            <a:r>
              <a:rPr lang="ru-RU" sz="24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проведение АСиДНР;</a:t>
            </a:r>
          </a:p>
          <a:p>
            <a:pPr algn="just" eaLnBrk="1" hangingPunct="1">
              <a:spcBef>
                <a:spcPct val="0"/>
              </a:spcBef>
              <a:buFont typeface="Wingdings" pitchFamily="2" charset="2"/>
              <a:buBlip>
                <a:blip r:embed="rId2"/>
              </a:buBlip>
            </a:pP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первоочередное обеспечение населения, пострадавшего от опасностей, возникших при ведении военных действий, водой, продуктами питания, оказание медицинской помощи и др;</a:t>
            </a:r>
          </a:p>
          <a:p>
            <a:pPr lvl="0" algn="just" eaLnBrk="1" hangingPunct="1">
              <a:spcBef>
                <a:spcPct val="0"/>
              </a:spcBef>
              <a:buBlip>
                <a:blip r:embed="rId2"/>
              </a:buBlip>
            </a:pP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обнаружение и обозначение районов, подвергшихся радиоактивному, химическому, биологическому (бактериологическому) и иному заражению;</a:t>
            </a:r>
          </a:p>
          <a:p>
            <a:pPr lvl="0" algn="just" eaLnBrk="1" hangingPunct="1">
              <a:spcBef>
                <a:spcPct val="0"/>
              </a:spcBef>
              <a:buBlip>
                <a:blip r:embed="rId2"/>
              </a:buBlip>
            </a:pP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санитарная обработка населения, обеззараживание территорий, техники, и сооружений, подвергшихся заражению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 algn="just" eaLnBrk="1" hangingPunct="1">
              <a:spcBef>
                <a:spcPct val="0"/>
              </a:spcBef>
              <a:buBlip>
                <a:blip r:embed="rId2"/>
              </a:buBlip>
            </a:pP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охрана общественного порядка в очагах поражения.</a:t>
            </a:r>
            <a:endParaRPr lang="ru-RU" sz="2400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spcBef>
                <a:spcPct val="0"/>
              </a:spcBef>
              <a:buFont typeface="Wingdings" pitchFamily="2" charset="2"/>
              <a:buBlip>
                <a:blip r:embed="rId2"/>
              </a:buBlip>
            </a:pPr>
            <a:endParaRPr lang="ru-RU" sz="2800" dirty="0" smtClean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683568" y="2420888"/>
            <a:ext cx="7696533" cy="3240360"/>
          </a:xfrm>
        </p:spPr>
        <p:txBody>
          <a:bodyPr rtlCol="0">
            <a:normAutofit fontScale="70000" lnSpcReduction="20000"/>
          </a:bodyPr>
          <a:lstStyle/>
          <a:p>
            <a:pPr marL="274320" indent="-274320" algn="just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defRPr/>
            </a:pPr>
            <a:r>
              <a:rPr lang="ru-RU" sz="2600" b="1" dirty="0"/>
              <a:t>		</a:t>
            </a:r>
            <a:r>
              <a:rPr lang="ru-RU" sz="3800" b="1" dirty="0">
                <a:ln>
                  <a:solidFill>
                    <a:srgbClr val="7030A0"/>
                  </a:solidFill>
                </a:ln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Административно-территориальный принцип </a:t>
            </a:r>
            <a:r>
              <a:rPr lang="ru-RU" sz="38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заключается в организации ГО на территориях областей, городов, районов, поселков согласно административному делению Республики Беларусь.</a:t>
            </a:r>
          </a:p>
          <a:p>
            <a:pPr marL="274320" indent="-274320" algn="just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defRPr/>
            </a:pPr>
            <a:r>
              <a:rPr lang="ru-RU" sz="38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3800" b="1" dirty="0" smtClean="0">
                <a:ln>
                  <a:solidFill>
                    <a:srgbClr val="7030A0"/>
                  </a:solidFill>
                </a:ln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Отраслевой </a:t>
            </a:r>
            <a:r>
              <a:rPr lang="ru-RU" sz="3800" b="1" dirty="0">
                <a:ln>
                  <a:solidFill>
                    <a:srgbClr val="7030A0"/>
                  </a:solidFill>
                </a:ln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принцип </a:t>
            </a:r>
            <a:r>
              <a:rPr lang="ru-RU" sz="38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заключается в организации ГО в республиканских органах государственного управления, иных организациях Республики Беларусь.</a:t>
            </a:r>
          </a:p>
          <a:p>
            <a:pPr marL="274320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defRPr/>
            </a:pPr>
            <a:endParaRPr lang="ru-RU" sz="2600" dirty="0"/>
          </a:p>
        </p:txBody>
      </p:sp>
      <p:sp>
        <p:nvSpPr>
          <p:cNvPr id="4" name="Содержимое 1"/>
          <p:cNvSpPr txBox="1">
            <a:spLocks/>
          </p:cNvSpPr>
          <p:nvPr/>
        </p:nvSpPr>
        <p:spPr bwMode="auto">
          <a:xfrm>
            <a:off x="683568" y="897156"/>
            <a:ext cx="7920880" cy="123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defRPr/>
            </a:pPr>
            <a:r>
              <a:rPr lang="ru-RU" sz="3600" b="1" dirty="0" smtClean="0">
                <a:ln>
                  <a:solidFill>
                    <a:srgbClr val="7030A0"/>
                  </a:solidFill>
                </a:ln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Принципы </a:t>
            </a:r>
            <a:r>
              <a:rPr lang="ru-RU" sz="3600" b="1" dirty="0">
                <a:ln>
                  <a:solidFill>
                    <a:srgbClr val="7030A0"/>
                  </a:solidFill>
                </a:ln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построения ГО </a:t>
            </a:r>
            <a:r>
              <a:rPr lang="ru-RU" sz="3600" b="1" dirty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Республики </a:t>
            </a:r>
            <a:r>
              <a:rPr lang="ru-RU" sz="3600" b="1" dirty="0" smtClean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Беларусь</a:t>
            </a:r>
            <a:r>
              <a:rPr lang="ru-RU" sz="36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600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defRPr/>
            </a:pPr>
            <a:endParaRPr lang="ru-RU" sz="22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683568" y="1700808"/>
            <a:ext cx="7848872" cy="1368152"/>
          </a:xfrm>
          <a:ln w="6350" cap="rnd"/>
        </p:spPr>
        <p:txBody>
          <a:bodyPr rtlCol="0" anchor="b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Гражданской обороны Республики Беларусь</a:t>
            </a:r>
            <a:endParaRPr lang="ru-RU" sz="3600" b="1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642938" y="1268412"/>
            <a:ext cx="8032750" cy="4752875"/>
          </a:xfrm>
        </p:spPr>
        <p:txBody>
          <a:bodyPr rtlCol="0">
            <a:noAutofit/>
          </a:bodyPr>
          <a:lstStyle/>
          <a:p>
            <a:pPr marL="609600" indent="-609600" algn="just" eaLnBrk="1" fontAlgn="auto" hangingPunct="1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	Закон Республики Беларусь от 27.11.2006 N 183-З «О гражданской обороне» (в ред. Законов Республики Беларусь от 06.01.2009 N 8-З, от 31.12.2009 N 114-З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609600" indent="-609600" algn="just" eaLnBrk="1" fontAlgn="auto" hangingPunct="1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Закон Республики Беларусь  от 20  июля  2016 г.  N 412-З «Об утверждении военной доктрины Республики Беларусь»</a:t>
            </a:r>
          </a:p>
          <a:p>
            <a:pPr marL="609600" indent="-609600" algn="just" eaLnBrk="1" fontAlgn="auto" hangingPunct="1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Постановление Совета Министров Республики Беларусь от 9 декабря 2013 г. N 1051 «Об утверждении основных направлений реализации государственной политики в области гражданской обороны».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755576" y="260648"/>
            <a:ext cx="7740352" cy="847725"/>
          </a:xfrm>
          <a:ln w="6350" cap="rnd"/>
        </p:spPr>
        <p:txBody>
          <a:bodyPr rtlCol="0" anchor="b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Литература:</a:t>
            </a:r>
            <a:endParaRPr lang="ru-RU" i="1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4"/>
          <p:cNvSpPr>
            <a:spLocks noChangeArrowheads="1"/>
          </p:cNvSpPr>
          <p:nvPr/>
        </p:nvSpPr>
        <p:spPr bwMode="auto">
          <a:xfrm>
            <a:off x="683568" y="580039"/>
            <a:ext cx="7992888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342900" algn="ctr"/>
            <a:r>
              <a:rPr lang="ru-RU" sz="3600" b="1" dirty="0">
                <a:solidFill>
                  <a:srgbClr val="0864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Руководство гражданской оборон</a:t>
            </a:r>
            <a:r>
              <a:rPr lang="ru-RU" sz="3600" b="1" dirty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ой</a:t>
            </a:r>
            <a:endParaRPr lang="en-US" sz="3600" b="1" dirty="0">
              <a:solidFill>
                <a:srgbClr val="086458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dirty="0">
              <a:solidFill>
                <a:srgbClr val="FFFF0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Руководство 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гражданской обороной в Республике Беларусь </a:t>
            </a:r>
            <a:r>
              <a:rPr lang="ru-RU" sz="2400" b="1" dirty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осуществляет Совет Министров Республики Беларусь</a:t>
            </a:r>
            <a:r>
              <a:rPr lang="ru-RU" sz="2400" b="1" dirty="0" smtClean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000" b="1" dirty="0" smtClean="0">
              <a:solidFill>
                <a:srgbClr val="086458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000" b="1" dirty="0">
              <a:solidFill>
                <a:srgbClr val="086458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Начальник 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гражданской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обороны</a:t>
            </a: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u="sng" dirty="0" smtClean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Премьер-министр </a:t>
            </a:r>
            <a:r>
              <a:rPr lang="ru-RU" sz="2400" b="1" u="sng" dirty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Республики Беларусь.</a:t>
            </a:r>
          </a:p>
          <a:p>
            <a:pPr algn="just"/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Руководство 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гражданской обороной в административно-территориальной единице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осуществляет </a:t>
            </a:r>
            <a:r>
              <a:rPr lang="ru-RU" sz="2400" b="1" dirty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руководитель местного исполнительного и распорядительного органа, являющийся по должности начальником гражданской обороны административно-территориальной единицы.</a:t>
            </a:r>
          </a:p>
          <a:p>
            <a:pPr indent="342900" algn="just"/>
            <a:endParaRPr lang="ru-RU" sz="2400" b="1" dirty="0">
              <a:solidFill>
                <a:srgbClr val="086458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1346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940966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864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Руководство гражданской обороной</a:t>
            </a:r>
          </a:p>
        </p:txBody>
      </p:sp>
      <p:sp>
        <p:nvSpPr>
          <p:cNvPr id="74755" name="Rectangle 3"/>
          <p:cNvSpPr>
            <a:spLocks noGrp="1"/>
          </p:cNvSpPr>
          <p:nvPr>
            <p:ph type="body" idx="1"/>
          </p:nvPr>
        </p:nvSpPr>
        <p:spPr>
          <a:xfrm>
            <a:off x="683568" y="1916832"/>
            <a:ext cx="8003232" cy="4176464"/>
          </a:xfrm>
        </p:spPr>
        <p:txBody>
          <a:bodyPr/>
          <a:lstStyle/>
          <a:p>
            <a:pPr marL="0" indent="0" algn="just" eaLnBrk="1" hangingPunct="1">
              <a:spcBef>
                <a:spcPct val="0"/>
              </a:spcBef>
              <a:buFontTx/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Руководство гражданской обороной </a:t>
            </a:r>
            <a:r>
              <a:rPr lang="ru-RU" sz="2400" b="1" dirty="0" smtClean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в республиканских органах государственного управления и организациях, подчиненных Правительству Республики Беларусь, других организациях, подлежащих переводу на работу в условиях военного времени,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осуществляют их руководители, </a:t>
            </a:r>
            <a:r>
              <a:rPr lang="ru-RU" sz="2400" b="1" dirty="0" smtClean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которые по должности являются начальниками гражданской обороны соответствующих отраслей, республиканских органов государственного управления, организаций, подлежащих переводу на работу в условиях военного времени.</a:t>
            </a:r>
          </a:p>
          <a:p>
            <a:pPr>
              <a:lnSpc>
                <a:spcPct val="80000"/>
              </a:lnSpc>
            </a:pP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408288842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Содержимое 1"/>
          <p:cNvSpPr>
            <a:spLocks noGrp="1"/>
          </p:cNvSpPr>
          <p:nvPr>
            <p:ph idx="4294967295"/>
          </p:nvPr>
        </p:nvSpPr>
        <p:spPr>
          <a:xfrm>
            <a:off x="683568" y="1628800"/>
            <a:ext cx="7907412" cy="4536504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sz="2400" dirty="0" smtClean="0">
                <a:solidFill>
                  <a:srgbClr val="660066"/>
                </a:solidFill>
              </a:rPr>
              <a:t>-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республиканский уровень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 МЧС;                                          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- территориальный уровень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 областные и Минское городское управления МЧС;                                                    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- местный уровень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 районные (городские) отделы по ЧС областных и МГУ МЧС, работники сельских  исполнительных комитетов, обеспечивающие выполнение мероприятий ГО;                                                   </a:t>
            </a: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- отраслевой и объектовый уровень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 структурные подразделения республиканских органов государственного управления и организаций, подлежащих переводу на работу в военное время, обеспечивающие выполнение мероприятий ГО.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683568" y="692696"/>
            <a:ext cx="7848872" cy="576064"/>
          </a:xfrm>
          <a:ln w="6350" cap="rnd"/>
        </p:spPr>
        <p:txBody>
          <a:bodyPr rtlCol="0" anchor="b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Органами управления</a:t>
            </a:r>
            <a:r>
              <a:rPr lang="ru-RU" sz="32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 являются</a:t>
            </a:r>
            <a:r>
              <a:rPr lang="ru-RU" sz="32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29245699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Содержимое 1"/>
          <p:cNvSpPr>
            <a:spLocks noGrp="1"/>
          </p:cNvSpPr>
          <p:nvPr>
            <p:ph idx="4294967295"/>
          </p:nvPr>
        </p:nvSpPr>
        <p:spPr>
          <a:xfrm>
            <a:off x="539552" y="1916832"/>
            <a:ext cx="8229600" cy="4248472"/>
          </a:xfrm>
        </p:spPr>
        <p:txBody>
          <a:bodyPr/>
          <a:lstStyle/>
          <a:p>
            <a:pPr algn="just" eaLnBrk="1" hangingPunct="1">
              <a:spcBef>
                <a:spcPct val="0"/>
              </a:spcBef>
              <a:buFont typeface="Wingdings" pitchFamily="2" charset="2"/>
              <a:buBlip>
                <a:blip r:embed="rId2"/>
              </a:buBlip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штаба ГО Республики Беларусь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u="sng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Министр по ЧС;</a:t>
            </a:r>
          </a:p>
          <a:p>
            <a:pPr algn="just" eaLnBrk="1" hangingPunct="1">
              <a:spcBef>
                <a:spcPct val="0"/>
              </a:spcBef>
              <a:buFont typeface="Wingdings" pitchFamily="2" charset="2"/>
              <a:buBlip>
                <a:blip r:embed="rId2"/>
              </a:buBlip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штаба ГО республиканского органа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государственного управления, иной государственной организации, подчиненной Правительству Республики Беларусь, - </a:t>
            </a:r>
            <a:r>
              <a:rPr lang="ru-RU" sz="2400" b="1" u="sng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один из заместителей руководителя соответствующего органа, организации;</a:t>
            </a:r>
          </a:p>
          <a:p>
            <a:pPr algn="just" eaLnBrk="1" hangingPunct="1">
              <a:spcBef>
                <a:spcPct val="0"/>
              </a:spcBef>
              <a:buFont typeface="Wingdings" pitchFamily="2" charset="2"/>
              <a:buBlip>
                <a:blip r:embed="rId2"/>
              </a:buBlip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штаба ГО области (города Минска)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u="sng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начальник областного (Минского городского) управления МЧС;</a:t>
            </a:r>
          </a:p>
          <a:p>
            <a:pPr algn="just" eaLnBrk="1" hangingPunct="1">
              <a:spcBef>
                <a:spcPct val="0"/>
              </a:spcBef>
              <a:buFont typeface="Wingdings" pitchFamily="2" charset="2"/>
              <a:buBlip>
                <a:blip r:embed="rId2"/>
              </a:buBlip>
            </a:pPr>
            <a:r>
              <a:rPr lang="ru-RU" sz="24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штаба ГО района (города)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u="sng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начальник районного (городского) отдела по ЧС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областного (Минского городского) управления МЧС.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611560" y="476672"/>
            <a:ext cx="8064895" cy="1080120"/>
          </a:xfrm>
          <a:ln w="6350" cap="rnd"/>
        </p:spPr>
        <p:txBody>
          <a:bodyPr rtlCol="0" anchor="b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spc="-100" dirty="0">
                <a:ln w="3200">
                  <a:solidFill>
                    <a:srgbClr val="7030A0"/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Начальниками </a:t>
            </a:r>
            <a:r>
              <a:rPr lang="ru-RU" sz="3200" b="1" spc="-100" dirty="0" smtClean="0">
                <a:ln w="3200">
                  <a:solidFill>
                    <a:srgbClr val="7030A0"/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штабов</a:t>
            </a:r>
            <a:br>
              <a:rPr lang="ru-RU" sz="3200" b="1" spc="-100" dirty="0" smtClean="0">
                <a:ln w="3200">
                  <a:solidFill>
                    <a:srgbClr val="7030A0"/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spc="-100" dirty="0" smtClean="0">
                <a:ln w="3200">
                  <a:solidFill>
                    <a:srgbClr val="7030A0"/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ГРАЖДАНСКОЙ ОБОРОНЫ </a:t>
            </a:r>
            <a:r>
              <a:rPr lang="ru-RU" sz="3200" b="1" spc="-100" dirty="0">
                <a:ln w="3200">
                  <a:solidFill>
                    <a:srgbClr val="7030A0"/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являются:</a:t>
            </a:r>
            <a:endParaRPr lang="ru-RU" sz="3200" spc="-100" dirty="0">
              <a:ln w="3200">
                <a:solidFill>
                  <a:srgbClr val="7030A0"/>
                </a:solidFill>
                <a:prstDash val="solid"/>
                <a:round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ChangeArrowheads="1"/>
          </p:cNvSpPr>
          <p:nvPr/>
        </p:nvSpPr>
        <p:spPr bwMode="auto">
          <a:xfrm>
            <a:off x="1945396" y="25400"/>
            <a:ext cx="63803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Структурная схема </a:t>
            </a:r>
            <a:r>
              <a:rPr lang="ru-RU" altLang="ru-RU" sz="24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Гражданской обороны </a:t>
            </a:r>
            <a:br>
              <a:rPr lang="ru-RU" altLang="ru-RU" sz="24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Республики Беларусь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836613"/>
            <a:ext cx="9144000" cy="144462"/>
          </a:xfrm>
          <a:prstGeom prst="rect">
            <a:avLst/>
          </a:prstGeom>
          <a:gradFill rotWithShape="1">
            <a:gsLst>
              <a:gs pos="97000">
                <a:srgbClr val="009999"/>
              </a:gs>
              <a:gs pos="98000">
                <a:srgbClr val="009999"/>
              </a:gs>
              <a:gs pos="100000">
                <a:srgbClr val="009999"/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srgbClr val="009999"/>
              </a:solidFill>
            </a:endParaRPr>
          </a:p>
        </p:txBody>
      </p:sp>
      <p:sp>
        <p:nvSpPr>
          <p:cNvPr id="71683" name="Line 53"/>
          <p:cNvSpPr>
            <a:spLocks noChangeShapeType="1"/>
          </p:cNvSpPr>
          <p:nvPr/>
        </p:nvSpPr>
        <p:spPr bwMode="auto">
          <a:xfrm>
            <a:off x="7019925" y="2490787"/>
            <a:ext cx="0" cy="912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1684" name="Text Box 54"/>
          <p:cNvSpPr txBox="1">
            <a:spLocks noChangeArrowheads="1"/>
          </p:cNvSpPr>
          <p:nvPr/>
        </p:nvSpPr>
        <p:spPr bwMode="auto">
          <a:xfrm>
            <a:off x="2699793" y="1030288"/>
            <a:ext cx="4418296" cy="584775"/>
          </a:xfrm>
          <a:prstGeom prst="rect">
            <a:avLst/>
          </a:prstGeom>
          <a:solidFill>
            <a:srgbClr val="00FFCC">
              <a:alpha val="7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Премьер-министр – </a:t>
            </a:r>
            <a:r>
              <a:rPr lang="ru-RU" altLang="ru-RU" sz="1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Начальник ГО Республики Беларусь</a:t>
            </a:r>
          </a:p>
        </p:txBody>
      </p:sp>
      <p:sp>
        <p:nvSpPr>
          <p:cNvPr id="71685" name="Text Box 55"/>
          <p:cNvSpPr txBox="1">
            <a:spLocks noChangeArrowheads="1"/>
          </p:cNvSpPr>
          <p:nvPr/>
        </p:nvSpPr>
        <p:spPr bwMode="auto">
          <a:xfrm>
            <a:off x="323850" y="1773238"/>
            <a:ext cx="2089150" cy="784830"/>
          </a:xfrm>
          <a:prstGeom prst="rect">
            <a:avLst/>
          </a:prstGeom>
          <a:solidFill>
            <a:srgbClr val="66FFFF">
              <a:alpha val="7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9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Начальники ГО республиканских органов государственного управления,</a:t>
            </a:r>
            <a:r>
              <a:rPr lang="ru-RU" altLang="ru-RU" sz="9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иных государственных организаций, подчиненных Правительству Республики Беларусь</a:t>
            </a:r>
          </a:p>
        </p:txBody>
      </p:sp>
      <p:sp>
        <p:nvSpPr>
          <p:cNvPr id="71686" name="Text Box 56"/>
          <p:cNvSpPr txBox="1">
            <a:spLocks noChangeArrowheads="1"/>
          </p:cNvSpPr>
          <p:nvPr/>
        </p:nvSpPr>
        <p:spPr bwMode="auto">
          <a:xfrm>
            <a:off x="2699793" y="1670050"/>
            <a:ext cx="4418296" cy="830997"/>
          </a:xfrm>
          <a:prstGeom prst="rect">
            <a:avLst/>
          </a:prstGeom>
          <a:solidFill>
            <a:srgbClr val="00FFCC">
              <a:alpha val="7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Начальник штаба ГО – Министр по чрезвычайным ситуациям</a:t>
            </a:r>
            <a:br>
              <a:rPr lang="ru-RU" altLang="ru-RU" sz="12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Штаб ГО Республики Беларусь – </a:t>
            </a:r>
            <a:br>
              <a:rPr lang="ru-RU" altLang="ru-RU" sz="1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Министерство по чрезвычайным ситуациям</a:t>
            </a:r>
          </a:p>
        </p:txBody>
      </p:sp>
      <p:sp>
        <p:nvSpPr>
          <p:cNvPr id="71687" name="Text Box 57"/>
          <p:cNvSpPr txBox="1">
            <a:spLocks noChangeArrowheads="1"/>
          </p:cNvSpPr>
          <p:nvPr/>
        </p:nvSpPr>
        <p:spPr bwMode="auto">
          <a:xfrm>
            <a:off x="322263" y="2714665"/>
            <a:ext cx="2089150" cy="376238"/>
          </a:xfrm>
          <a:prstGeom prst="rect">
            <a:avLst/>
          </a:prstGeom>
          <a:solidFill>
            <a:srgbClr val="66FFFF">
              <a:alpha val="7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Штабы ГО</a:t>
            </a:r>
          </a:p>
        </p:txBody>
      </p:sp>
      <p:sp>
        <p:nvSpPr>
          <p:cNvPr id="71688" name="Text Box 58"/>
          <p:cNvSpPr txBox="1">
            <a:spLocks noChangeArrowheads="1"/>
          </p:cNvSpPr>
          <p:nvPr/>
        </p:nvSpPr>
        <p:spPr bwMode="auto">
          <a:xfrm>
            <a:off x="322263" y="3243263"/>
            <a:ext cx="2089150" cy="707886"/>
          </a:xfrm>
          <a:prstGeom prst="rect">
            <a:avLst/>
          </a:prstGeom>
          <a:solidFill>
            <a:srgbClr val="66FFFF">
              <a:alpha val="7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Подведомственные организации областного подчинения. </a:t>
            </a:r>
            <a:br>
              <a:rPr lang="ru-RU" altLang="ru-RU" sz="1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Руководитель – начальник гражданской обороны</a:t>
            </a:r>
          </a:p>
        </p:txBody>
      </p:sp>
      <p:sp>
        <p:nvSpPr>
          <p:cNvPr id="71689" name="Text Box 59"/>
          <p:cNvSpPr txBox="1">
            <a:spLocks noChangeArrowheads="1"/>
          </p:cNvSpPr>
          <p:nvPr/>
        </p:nvSpPr>
        <p:spPr bwMode="auto">
          <a:xfrm>
            <a:off x="7380288" y="1052513"/>
            <a:ext cx="1584325" cy="952500"/>
          </a:xfrm>
          <a:prstGeom prst="rect">
            <a:avLst/>
          </a:prstGeom>
          <a:solidFill>
            <a:srgbClr val="00FFCC">
              <a:alpha val="74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Запасы материально-технических средств ГО</a:t>
            </a:r>
          </a:p>
        </p:txBody>
      </p:sp>
      <p:sp>
        <p:nvSpPr>
          <p:cNvPr id="71690" name="Text Box 60"/>
          <p:cNvSpPr txBox="1">
            <a:spLocks noChangeArrowheads="1"/>
          </p:cNvSpPr>
          <p:nvPr/>
        </p:nvSpPr>
        <p:spPr bwMode="auto">
          <a:xfrm>
            <a:off x="3635375" y="4959257"/>
            <a:ext cx="3241675" cy="430887"/>
          </a:xfrm>
          <a:prstGeom prst="rect">
            <a:avLst/>
          </a:prstGeom>
          <a:solidFill>
            <a:srgbClr val="99CCFF">
              <a:alpha val="7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000" dirty="0">
                <a:solidFill>
                  <a:prstClr val="black"/>
                </a:solidFill>
              </a:rPr>
              <a:t> </a:t>
            </a:r>
            <a:r>
              <a:rPr lang="ru-RU" altLang="ru-RU" sz="11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Штабы ГО городов (районов) – Городские (районные) отделы по ЧС</a:t>
            </a:r>
          </a:p>
        </p:txBody>
      </p:sp>
      <p:sp>
        <p:nvSpPr>
          <p:cNvPr id="71691" name="Text Box 61"/>
          <p:cNvSpPr txBox="1">
            <a:spLocks noChangeArrowheads="1"/>
          </p:cNvSpPr>
          <p:nvPr/>
        </p:nvSpPr>
        <p:spPr bwMode="auto">
          <a:xfrm>
            <a:off x="3636963" y="2682875"/>
            <a:ext cx="3240087" cy="739775"/>
          </a:xfrm>
          <a:prstGeom prst="rect">
            <a:avLst/>
          </a:prstGeom>
          <a:solidFill>
            <a:srgbClr val="99CCFF">
              <a:alpha val="7451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Начальники ГО областей, г. Минска – </a:t>
            </a:r>
            <a:r>
              <a:rPr lang="ru-RU" altLang="ru-RU" sz="1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Председатели облисполкомов, Минского горисполкома</a:t>
            </a:r>
          </a:p>
        </p:txBody>
      </p:sp>
      <p:sp>
        <p:nvSpPr>
          <p:cNvPr id="71692" name="Text Box 62"/>
          <p:cNvSpPr txBox="1">
            <a:spLocks noChangeArrowheads="1"/>
          </p:cNvSpPr>
          <p:nvPr/>
        </p:nvSpPr>
        <p:spPr bwMode="auto">
          <a:xfrm>
            <a:off x="3636963" y="4122738"/>
            <a:ext cx="3240087" cy="739775"/>
          </a:xfrm>
          <a:prstGeom prst="rect">
            <a:avLst/>
          </a:prstGeom>
          <a:solidFill>
            <a:srgbClr val="99CCFF">
              <a:alpha val="7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Начальники ГО городов, районов  – </a:t>
            </a:r>
            <a:r>
              <a:rPr lang="ru-RU" altLang="ru-RU" sz="1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Председатели </a:t>
            </a:r>
            <a:r>
              <a:rPr lang="ru-RU" altLang="ru-RU" sz="1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горисполкомов и райисполкомов</a:t>
            </a:r>
            <a:endParaRPr lang="ru-RU" altLang="ru-RU" sz="1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93" name="Text Box 63"/>
          <p:cNvSpPr txBox="1">
            <a:spLocks noChangeArrowheads="1"/>
          </p:cNvSpPr>
          <p:nvPr/>
        </p:nvSpPr>
        <p:spPr bwMode="auto">
          <a:xfrm>
            <a:off x="3635375" y="3488194"/>
            <a:ext cx="3241675" cy="430887"/>
          </a:xfrm>
          <a:prstGeom prst="rect">
            <a:avLst/>
          </a:prstGeom>
          <a:solidFill>
            <a:srgbClr val="99CCFF">
              <a:alpha val="7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1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Штабы ГО областей, г. Минска – Областные и Минское городское УМЧС</a:t>
            </a:r>
          </a:p>
        </p:txBody>
      </p:sp>
      <p:sp>
        <p:nvSpPr>
          <p:cNvPr id="71694" name="Text Box 64"/>
          <p:cNvSpPr txBox="1">
            <a:spLocks noChangeArrowheads="1"/>
          </p:cNvSpPr>
          <p:nvPr/>
        </p:nvSpPr>
        <p:spPr bwMode="auto">
          <a:xfrm>
            <a:off x="3636964" y="5951189"/>
            <a:ext cx="3240086" cy="261610"/>
          </a:xfrm>
          <a:prstGeom prst="rect">
            <a:avLst/>
          </a:prstGeom>
          <a:solidFill>
            <a:srgbClr val="99CCFF">
              <a:alpha val="7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1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Штаб ГО организации</a:t>
            </a:r>
          </a:p>
        </p:txBody>
      </p:sp>
      <p:sp>
        <p:nvSpPr>
          <p:cNvPr id="71695" name="Text Box 65"/>
          <p:cNvSpPr txBox="1">
            <a:spLocks noChangeArrowheads="1"/>
          </p:cNvSpPr>
          <p:nvPr/>
        </p:nvSpPr>
        <p:spPr bwMode="auto">
          <a:xfrm>
            <a:off x="3636963" y="5576888"/>
            <a:ext cx="3240087" cy="314325"/>
          </a:xfrm>
          <a:prstGeom prst="rect">
            <a:avLst/>
          </a:prstGeom>
          <a:solidFill>
            <a:srgbClr val="99CCFF">
              <a:alpha val="7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Начальники ГО организаций</a:t>
            </a:r>
          </a:p>
        </p:txBody>
      </p:sp>
      <p:sp>
        <p:nvSpPr>
          <p:cNvPr id="71696" name="Text Box 66"/>
          <p:cNvSpPr txBox="1">
            <a:spLocks noChangeArrowheads="1"/>
          </p:cNvSpPr>
          <p:nvPr/>
        </p:nvSpPr>
        <p:spPr bwMode="auto">
          <a:xfrm>
            <a:off x="7307263" y="3186113"/>
            <a:ext cx="1584325" cy="2385268"/>
          </a:xfrm>
          <a:prstGeom prst="rect">
            <a:avLst/>
          </a:prstGeom>
          <a:solidFill>
            <a:srgbClr val="FF6600">
              <a:alpha val="7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altLang="ru-RU" sz="1400" dirty="0">
              <a:solidFill>
                <a:prstClr val="black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ru-RU" altLang="ru-RU" sz="15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Силы и средства органов и подразделений по чрезвычайным ситуациям</a:t>
            </a:r>
          </a:p>
          <a:p>
            <a:pPr algn="ctr">
              <a:spcBef>
                <a:spcPct val="50000"/>
              </a:spcBef>
            </a:pPr>
            <a:endParaRPr lang="ru-RU" altLang="ru-RU" sz="15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97" name="Text Box 67"/>
          <p:cNvSpPr txBox="1">
            <a:spLocks noChangeArrowheads="1"/>
          </p:cNvSpPr>
          <p:nvPr/>
        </p:nvSpPr>
        <p:spPr bwMode="auto">
          <a:xfrm>
            <a:off x="334364" y="6326478"/>
            <a:ext cx="8424614" cy="369332"/>
          </a:xfrm>
          <a:prstGeom prst="rect">
            <a:avLst/>
          </a:prstGeom>
          <a:solidFill>
            <a:srgbClr val="FF6600">
              <a:alpha val="7451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Гражданские формирования гражданской обороны</a:t>
            </a:r>
          </a:p>
        </p:txBody>
      </p:sp>
      <p:sp>
        <p:nvSpPr>
          <p:cNvPr id="71698" name="Text Box 68"/>
          <p:cNvSpPr txBox="1">
            <a:spLocks noChangeArrowheads="1"/>
          </p:cNvSpPr>
          <p:nvPr/>
        </p:nvSpPr>
        <p:spPr bwMode="auto">
          <a:xfrm>
            <a:off x="323850" y="4188678"/>
            <a:ext cx="2049868" cy="376237"/>
          </a:xfrm>
          <a:prstGeom prst="rect">
            <a:avLst/>
          </a:prstGeom>
          <a:solidFill>
            <a:srgbClr val="66FFFF">
              <a:alpha val="7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Штабы ГО</a:t>
            </a:r>
          </a:p>
        </p:txBody>
      </p:sp>
      <p:sp>
        <p:nvSpPr>
          <p:cNvPr id="71699" name="Text Box 69"/>
          <p:cNvSpPr txBox="1">
            <a:spLocks noChangeArrowheads="1"/>
          </p:cNvSpPr>
          <p:nvPr/>
        </p:nvSpPr>
        <p:spPr bwMode="auto">
          <a:xfrm>
            <a:off x="322263" y="4854714"/>
            <a:ext cx="2089150" cy="707886"/>
          </a:xfrm>
          <a:prstGeom prst="rect">
            <a:avLst/>
          </a:prstGeom>
          <a:solidFill>
            <a:srgbClr val="66FFFF">
              <a:alpha val="7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Подведомственные организации в городах и населенных пунктах</a:t>
            </a:r>
            <a:r>
              <a:rPr lang="ru-RU" altLang="ru-RU" sz="1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Руководитель – начальник гражданской обороны</a:t>
            </a:r>
          </a:p>
        </p:txBody>
      </p:sp>
      <p:sp>
        <p:nvSpPr>
          <p:cNvPr id="71700" name="Text Box 70"/>
          <p:cNvSpPr txBox="1">
            <a:spLocks noChangeArrowheads="1"/>
          </p:cNvSpPr>
          <p:nvPr/>
        </p:nvSpPr>
        <p:spPr bwMode="auto">
          <a:xfrm>
            <a:off x="323850" y="5823744"/>
            <a:ext cx="2087563" cy="376238"/>
          </a:xfrm>
          <a:prstGeom prst="rect">
            <a:avLst/>
          </a:prstGeom>
          <a:solidFill>
            <a:srgbClr val="66FFFF">
              <a:alpha val="7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Штабы ГО</a:t>
            </a:r>
          </a:p>
        </p:txBody>
      </p:sp>
      <p:sp>
        <p:nvSpPr>
          <p:cNvPr id="71701" name="Line 71"/>
          <p:cNvSpPr>
            <a:spLocks noChangeShapeType="1"/>
          </p:cNvSpPr>
          <p:nvPr/>
        </p:nvSpPr>
        <p:spPr bwMode="auto">
          <a:xfrm flipH="1">
            <a:off x="1763713" y="1341438"/>
            <a:ext cx="93608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1702" name="Line 72"/>
          <p:cNvSpPr>
            <a:spLocks noChangeShapeType="1"/>
          </p:cNvSpPr>
          <p:nvPr/>
        </p:nvSpPr>
        <p:spPr bwMode="auto">
          <a:xfrm>
            <a:off x="1763713" y="1341438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1703" name="Line 73"/>
          <p:cNvSpPr>
            <a:spLocks noChangeShapeType="1"/>
          </p:cNvSpPr>
          <p:nvPr/>
        </p:nvSpPr>
        <p:spPr bwMode="auto">
          <a:xfrm>
            <a:off x="1330325" y="3041650"/>
            <a:ext cx="0" cy="217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1704" name="Line 74"/>
          <p:cNvSpPr>
            <a:spLocks noChangeShapeType="1"/>
          </p:cNvSpPr>
          <p:nvPr/>
        </p:nvSpPr>
        <p:spPr bwMode="auto">
          <a:xfrm flipH="1">
            <a:off x="1344416" y="4564915"/>
            <a:ext cx="4367" cy="31347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1705" name="Line 75"/>
          <p:cNvSpPr>
            <a:spLocks noChangeShapeType="1"/>
          </p:cNvSpPr>
          <p:nvPr/>
        </p:nvSpPr>
        <p:spPr bwMode="auto">
          <a:xfrm flipH="1">
            <a:off x="1329936" y="6212798"/>
            <a:ext cx="0" cy="13799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1706" name="Line 76"/>
          <p:cNvSpPr>
            <a:spLocks noChangeShapeType="1"/>
          </p:cNvSpPr>
          <p:nvPr/>
        </p:nvSpPr>
        <p:spPr bwMode="auto">
          <a:xfrm>
            <a:off x="4859338" y="1557338"/>
            <a:ext cx="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1707" name="Line 77"/>
          <p:cNvSpPr>
            <a:spLocks noChangeShapeType="1"/>
          </p:cNvSpPr>
          <p:nvPr/>
        </p:nvSpPr>
        <p:spPr bwMode="auto">
          <a:xfrm>
            <a:off x="5219700" y="2473867"/>
            <a:ext cx="0" cy="203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1708" name="Line 78"/>
          <p:cNvSpPr>
            <a:spLocks noChangeShapeType="1"/>
          </p:cNvSpPr>
          <p:nvPr/>
        </p:nvSpPr>
        <p:spPr bwMode="auto">
          <a:xfrm>
            <a:off x="7163594" y="1341438"/>
            <a:ext cx="21669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1709" name="Text Box 79"/>
          <p:cNvSpPr txBox="1">
            <a:spLocks noChangeArrowheads="1"/>
          </p:cNvSpPr>
          <p:nvPr/>
        </p:nvSpPr>
        <p:spPr bwMode="auto">
          <a:xfrm>
            <a:off x="2560058" y="5605463"/>
            <a:ext cx="936625" cy="4064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Службы ГО организаций</a:t>
            </a:r>
          </a:p>
        </p:txBody>
      </p:sp>
      <p:sp>
        <p:nvSpPr>
          <p:cNvPr id="71710" name="Text Box 80"/>
          <p:cNvSpPr txBox="1">
            <a:spLocks noChangeArrowheads="1"/>
          </p:cNvSpPr>
          <p:nvPr/>
        </p:nvSpPr>
        <p:spPr bwMode="auto">
          <a:xfrm>
            <a:off x="2554288" y="2635250"/>
            <a:ext cx="936625" cy="558800"/>
          </a:xfrm>
          <a:prstGeom prst="rect">
            <a:avLst/>
          </a:prstGeom>
          <a:solidFill>
            <a:srgbClr val="FF3300">
              <a:alpha val="7490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Республи-канские</a:t>
            </a:r>
            <a:r>
              <a:rPr lang="ru-RU" altLang="ru-RU" sz="1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службы ГО</a:t>
            </a:r>
          </a:p>
        </p:txBody>
      </p:sp>
      <p:sp>
        <p:nvSpPr>
          <p:cNvPr id="71711" name="Text Box 81"/>
          <p:cNvSpPr txBox="1">
            <a:spLocks noChangeArrowheads="1"/>
          </p:cNvSpPr>
          <p:nvPr/>
        </p:nvSpPr>
        <p:spPr bwMode="auto">
          <a:xfrm>
            <a:off x="2553940" y="4792663"/>
            <a:ext cx="936625" cy="5588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Городские (районные) службы ГО</a:t>
            </a:r>
          </a:p>
        </p:txBody>
      </p:sp>
      <p:sp>
        <p:nvSpPr>
          <p:cNvPr id="71712" name="Text Box 82"/>
          <p:cNvSpPr txBox="1">
            <a:spLocks noChangeArrowheads="1"/>
          </p:cNvSpPr>
          <p:nvPr/>
        </p:nvSpPr>
        <p:spPr bwMode="auto">
          <a:xfrm>
            <a:off x="2554288" y="3644900"/>
            <a:ext cx="936625" cy="406400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Областные службы ГО</a:t>
            </a:r>
          </a:p>
        </p:txBody>
      </p:sp>
      <p:sp>
        <p:nvSpPr>
          <p:cNvPr id="71713" name="Line 83"/>
          <p:cNvSpPr>
            <a:spLocks noChangeShapeType="1"/>
          </p:cNvSpPr>
          <p:nvPr/>
        </p:nvSpPr>
        <p:spPr bwMode="auto">
          <a:xfrm>
            <a:off x="2987675" y="2490787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1714" name="Line 84"/>
          <p:cNvSpPr>
            <a:spLocks noChangeShapeType="1"/>
          </p:cNvSpPr>
          <p:nvPr/>
        </p:nvSpPr>
        <p:spPr bwMode="auto">
          <a:xfrm>
            <a:off x="2987675" y="3194050"/>
            <a:ext cx="0" cy="425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1715" name="Line 85"/>
          <p:cNvSpPr>
            <a:spLocks noChangeShapeType="1"/>
          </p:cNvSpPr>
          <p:nvPr/>
        </p:nvSpPr>
        <p:spPr bwMode="auto">
          <a:xfrm flipH="1">
            <a:off x="2986088" y="4051300"/>
            <a:ext cx="1587" cy="741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1716" name="Line 86"/>
          <p:cNvSpPr>
            <a:spLocks noChangeShapeType="1"/>
          </p:cNvSpPr>
          <p:nvPr/>
        </p:nvSpPr>
        <p:spPr bwMode="auto">
          <a:xfrm>
            <a:off x="2985236" y="538956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1717" name="Line 87"/>
          <p:cNvSpPr>
            <a:spLocks noChangeShapeType="1"/>
          </p:cNvSpPr>
          <p:nvPr/>
        </p:nvSpPr>
        <p:spPr bwMode="auto">
          <a:xfrm flipH="1">
            <a:off x="2986086" y="6011863"/>
            <a:ext cx="1588" cy="334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1718" name="Line 88"/>
          <p:cNvSpPr>
            <a:spLocks noChangeShapeType="1"/>
          </p:cNvSpPr>
          <p:nvPr/>
        </p:nvSpPr>
        <p:spPr bwMode="auto">
          <a:xfrm flipH="1">
            <a:off x="5203110" y="6212798"/>
            <a:ext cx="0" cy="13402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1719" name="Line 89"/>
          <p:cNvSpPr>
            <a:spLocks noChangeShapeType="1"/>
          </p:cNvSpPr>
          <p:nvPr/>
        </p:nvSpPr>
        <p:spPr bwMode="auto">
          <a:xfrm>
            <a:off x="5219700" y="5389563"/>
            <a:ext cx="0" cy="173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1720" name="Line 90"/>
          <p:cNvSpPr>
            <a:spLocks noChangeShapeType="1"/>
          </p:cNvSpPr>
          <p:nvPr/>
        </p:nvSpPr>
        <p:spPr bwMode="auto">
          <a:xfrm>
            <a:off x="5219700" y="3919080"/>
            <a:ext cx="0" cy="20365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1721" name="Line 91"/>
          <p:cNvSpPr>
            <a:spLocks noChangeShapeType="1"/>
          </p:cNvSpPr>
          <p:nvPr/>
        </p:nvSpPr>
        <p:spPr bwMode="auto">
          <a:xfrm>
            <a:off x="2411413" y="2538413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1722" name="Line 92"/>
          <p:cNvSpPr>
            <a:spLocks noChangeShapeType="1"/>
          </p:cNvSpPr>
          <p:nvPr/>
        </p:nvSpPr>
        <p:spPr bwMode="auto">
          <a:xfrm>
            <a:off x="3479839" y="3824132"/>
            <a:ext cx="191255" cy="1126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1723" name="Line 93"/>
          <p:cNvSpPr>
            <a:spLocks noChangeShapeType="1"/>
          </p:cNvSpPr>
          <p:nvPr/>
        </p:nvSpPr>
        <p:spPr bwMode="auto">
          <a:xfrm>
            <a:off x="3490913" y="5156328"/>
            <a:ext cx="180181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1724" name="Line 94"/>
          <p:cNvSpPr>
            <a:spLocks noChangeShapeType="1"/>
          </p:cNvSpPr>
          <p:nvPr/>
        </p:nvSpPr>
        <p:spPr bwMode="auto">
          <a:xfrm>
            <a:off x="3503526" y="5784890"/>
            <a:ext cx="16756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1725" name="Line 95"/>
          <p:cNvSpPr>
            <a:spLocks noChangeShapeType="1"/>
          </p:cNvSpPr>
          <p:nvPr/>
        </p:nvSpPr>
        <p:spPr bwMode="auto">
          <a:xfrm flipV="1">
            <a:off x="6877049" y="3736433"/>
            <a:ext cx="43021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1726" name="Line 96"/>
          <p:cNvSpPr>
            <a:spLocks noChangeShapeType="1"/>
          </p:cNvSpPr>
          <p:nvPr/>
        </p:nvSpPr>
        <p:spPr bwMode="auto">
          <a:xfrm>
            <a:off x="6877049" y="5096108"/>
            <a:ext cx="4302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1727" name="Line 97"/>
          <p:cNvSpPr>
            <a:spLocks noChangeShapeType="1"/>
          </p:cNvSpPr>
          <p:nvPr/>
        </p:nvSpPr>
        <p:spPr bwMode="auto">
          <a:xfrm>
            <a:off x="2411413" y="1890713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1728" name="Line 98"/>
          <p:cNvSpPr>
            <a:spLocks noChangeShapeType="1"/>
          </p:cNvSpPr>
          <p:nvPr/>
        </p:nvSpPr>
        <p:spPr bwMode="auto">
          <a:xfrm flipV="1">
            <a:off x="2411413" y="3330575"/>
            <a:ext cx="12239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1730" name="Line 100"/>
          <p:cNvSpPr>
            <a:spLocks noChangeShapeType="1"/>
          </p:cNvSpPr>
          <p:nvPr/>
        </p:nvSpPr>
        <p:spPr bwMode="auto">
          <a:xfrm>
            <a:off x="7019925" y="3403600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2" name="Line 73"/>
          <p:cNvSpPr>
            <a:spLocks noChangeShapeType="1"/>
          </p:cNvSpPr>
          <p:nvPr/>
        </p:nvSpPr>
        <p:spPr bwMode="auto">
          <a:xfrm>
            <a:off x="1329937" y="2538413"/>
            <a:ext cx="0" cy="217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3" name="Line 73"/>
          <p:cNvSpPr>
            <a:spLocks noChangeShapeType="1"/>
          </p:cNvSpPr>
          <p:nvPr/>
        </p:nvSpPr>
        <p:spPr bwMode="auto">
          <a:xfrm>
            <a:off x="1329936" y="3951149"/>
            <a:ext cx="0" cy="24575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4" name="Line 73"/>
          <p:cNvSpPr>
            <a:spLocks noChangeShapeType="1"/>
          </p:cNvSpPr>
          <p:nvPr/>
        </p:nvSpPr>
        <p:spPr bwMode="auto">
          <a:xfrm>
            <a:off x="1329936" y="5576888"/>
            <a:ext cx="0" cy="217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6" name="Line 89"/>
          <p:cNvSpPr>
            <a:spLocks noChangeShapeType="1"/>
          </p:cNvSpPr>
          <p:nvPr/>
        </p:nvSpPr>
        <p:spPr bwMode="auto">
          <a:xfrm>
            <a:off x="5219700" y="4795413"/>
            <a:ext cx="0" cy="173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8185848" y="5576888"/>
            <a:ext cx="0" cy="78759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 flipV="1">
            <a:off x="8093830" y="5551023"/>
            <a:ext cx="0" cy="77545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368410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827584" y="2276872"/>
            <a:ext cx="8078092" cy="4176464"/>
          </a:xfrm>
        </p:spPr>
        <p:txBody>
          <a:bodyPr rtlCol="0">
            <a:normAutofit fontScale="25000" lnSpcReduction="20000"/>
          </a:bodyPr>
          <a:lstStyle/>
          <a:p>
            <a:pPr marL="0" indent="0"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Blip>
                <a:blip r:embed="rId2"/>
              </a:buBlip>
              <a:defRPr/>
            </a:pPr>
            <a:r>
              <a:rPr lang="ru-RU" sz="9600" b="1" dirty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реализует единую государственную политику в области ГО;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Blip>
                <a:blip r:embed="rId2"/>
              </a:buBlip>
              <a:defRPr/>
            </a:pPr>
            <a:r>
              <a:rPr lang="ru-RU" sz="9600" b="1" dirty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разрабатывает проект плана ГО Республики Беларусь;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Blip>
                <a:blip r:embed="rId2"/>
              </a:buBlip>
              <a:defRPr/>
            </a:pPr>
            <a:r>
              <a:rPr lang="ru-RU" sz="9600" b="1" dirty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осуществляет разработку и принятие нормативных правовых актов и иных правовых актов в области </a:t>
            </a:r>
            <a:r>
              <a:rPr lang="ru-RU" sz="9600" b="1" dirty="0" smtClean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ГО;</a:t>
            </a:r>
            <a:endParaRPr lang="ru-RU" sz="9600" b="1" dirty="0">
              <a:solidFill>
                <a:srgbClr val="086458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Blip>
                <a:blip r:embed="rId2"/>
              </a:buBlip>
              <a:defRPr/>
            </a:pPr>
            <a:r>
              <a:rPr lang="ru-RU" sz="9600" b="1" dirty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осуществляет разработку, принятие и доведение сигналов оповещения ГО до населения, государственных органов и иных организаций;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Blip>
                <a:blip r:embed="rId2"/>
              </a:buBlip>
              <a:defRPr/>
            </a:pPr>
            <a:r>
              <a:rPr lang="ru-RU" sz="9600" b="1" dirty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координирует работу республиканских органов государственного </a:t>
            </a:r>
            <a:r>
              <a:rPr lang="ru-RU" sz="9600" b="1" dirty="0" smtClean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управления и организаций </a:t>
            </a:r>
            <a:r>
              <a:rPr lang="ru-RU" sz="9600" b="1" dirty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в области ГО, проводит проверки их </a:t>
            </a:r>
            <a:r>
              <a:rPr lang="ru-RU" sz="9600" b="1" dirty="0" smtClean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деятельности;</a:t>
            </a:r>
            <a:endParaRPr lang="ru-RU" sz="9600" b="1" dirty="0">
              <a:solidFill>
                <a:srgbClr val="086458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683568" y="332656"/>
            <a:ext cx="8229600" cy="1791072"/>
          </a:xfrm>
          <a:ln w="6350" cap="rnd"/>
        </p:spPr>
        <p:txBody>
          <a:bodyPr rtlCol="0" anchor="b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МЧС Республики Беларусь является республиканским органом государственного управления в области ГО и в пределах своей </a:t>
            </a:r>
            <a:r>
              <a:rPr lang="ru-RU" sz="28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компетенции:</a:t>
            </a:r>
            <a:endParaRPr lang="ru-RU" sz="2800" b="1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Содержимое 1"/>
          <p:cNvSpPr>
            <a:spLocks noGrp="1"/>
          </p:cNvSpPr>
          <p:nvPr>
            <p:ph idx="4294967295"/>
          </p:nvPr>
        </p:nvSpPr>
        <p:spPr>
          <a:xfrm>
            <a:off x="827584" y="764704"/>
            <a:ext cx="7906072" cy="5760640"/>
          </a:xfrm>
        </p:spPr>
        <p:txBody>
          <a:bodyPr/>
          <a:lstStyle/>
          <a:p>
            <a:pPr algn="just" eaLnBrk="1" hangingPunct="1">
              <a:buFont typeface="Wingdings" pitchFamily="2" charset="2"/>
              <a:buBlip>
                <a:blip r:embed="rId2"/>
              </a:buBlip>
            </a:pPr>
            <a:r>
              <a:rPr lang="ru-RU" sz="2400" b="1" dirty="0" smtClean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выдает в установленном законодательством порядке имеющие обязательную силу предписания по вопросам выполнения мероприятий ГО;</a:t>
            </a:r>
          </a:p>
          <a:p>
            <a:pPr algn="just" eaLnBrk="1" hangingPunct="1">
              <a:buFont typeface="Wingdings" pitchFamily="2" charset="2"/>
              <a:buBlip>
                <a:blip r:embed="rId2"/>
              </a:buBlip>
            </a:pPr>
            <a:r>
              <a:rPr lang="ru-RU" sz="2400" b="1" dirty="0" smtClean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координирует проведение научно-исследовательских и опытно-конструкторских работ в области ГО;</a:t>
            </a:r>
          </a:p>
          <a:p>
            <a:pPr algn="just" eaLnBrk="1" hangingPunct="1">
              <a:buFont typeface="Wingdings" pitchFamily="2" charset="2"/>
              <a:buBlip>
                <a:blip r:embed="rId2"/>
              </a:buBlip>
            </a:pPr>
            <a:r>
              <a:rPr lang="ru-RU" sz="2400" b="1" dirty="0" smtClean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утверждает учебно-методические пособия и программы подготовки по гражданской обороне;</a:t>
            </a:r>
          </a:p>
          <a:p>
            <a:pPr algn="just" eaLnBrk="1" hangingPunct="1">
              <a:buFont typeface="Wingdings" pitchFamily="2" charset="2"/>
              <a:buBlip>
                <a:blip r:embed="rId2"/>
              </a:buBlip>
            </a:pPr>
            <a:r>
              <a:rPr lang="ru-RU" sz="2400" b="1" dirty="0" smtClean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осуществляет подготовку и переподготовку руководящего состава органов управления и сил ГО;</a:t>
            </a:r>
          </a:p>
          <a:p>
            <a:pPr algn="just" eaLnBrk="1" hangingPunct="1">
              <a:buFont typeface="Wingdings" pitchFamily="2" charset="2"/>
              <a:buBlip>
                <a:blip r:embed="rId2"/>
              </a:buBlip>
            </a:pPr>
            <a:r>
              <a:rPr lang="ru-RU" sz="2400" b="1" dirty="0" smtClean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организует обучение населения способам защиты от опасностей, возникающих при ведении военных действий;</a:t>
            </a:r>
          </a:p>
          <a:p>
            <a:pPr algn="just" eaLnBrk="1" hangingPunct="1">
              <a:buFont typeface="Wingdings" pitchFamily="2" charset="2"/>
              <a:buBlip>
                <a:blip r:embed="rId2"/>
              </a:buBlip>
            </a:pPr>
            <a:r>
              <a:rPr lang="ru-RU" sz="2400" b="1" dirty="0" smtClean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 формирует проект государственного заказа на поставку средств ГО;</a:t>
            </a:r>
          </a:p>
          <a:p>
            <a:pPr algn="just" eaLnBrk="1" hangingPunct="1">
              <a:buFont typeface="Wingdings" pitchFamily="2" charset="2"/>
              <a:buBlip>
                <a:blip r:embed="rId2"/>
              </a:buBlip>
            </a:pPr>
            <a:endParaRPr lang="ru-RU" sz="2000" dirty="0" smtClean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Содержимое 1"/>
          <p:cNvSpPr>
            <a:spLocks noGrp="1"/>
          </p:cNvSpPr>
          <p:nvPr>
            <p:ph idx="4294967295"/>
          </p:nvPr>
        </p:nvSpPr>
        <p:spPr>
          <a:xfrm>
            <a:off x="611560" y="1412776"/>
            <a:ext cx="8229600" cy="4608512"/>
          </a:xfrm>
        </p:spPr>
        <p:txBody>
          <a:bodyPr/>
          <a:lstStyle/>
          <a:p>
            <a:pPr marL="0" indent="0" algn="just" eaLnBrk="1" hangingPunct="1">
              <a:spcBef>
                <a:spcPts val="0"/>
              </a:spcBef>
              <a:buFont typeface="Wingdings" pitchFamily="2" charset="2"/>
              <a:buBlip>
                <a:blip r:embed="rId3"/>
              </a:buBlip>
            </a:pPr>
            <a:r>
              <a:rPr lang="ru-RU" sz="2400" b="1" dirty="0" smtClean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информирует Совет Министров Республики Беларусь о состоянии гражданской обороны;</a:t>
            </a:r>
          </a:p>
          <a:p>
            <a:pPr marL="0" indent="0" algn="just" eaLnBrk="1" hangingPunct="1">
              <a:spcBef>
                <a:spcPts val="0"/>
              </a:spcBef>
              <a:buFont typeface="Wingdings" pitchFamily="2" charset="2"/>
              <a:buBlip>
                <a:blip r:embed="rId3"/>
              </a:buBlip>
            </a:pPr>
            <a:r>
              <a:rPr lang="ru-RU" sz="2400" b="1" dirty="0" smtClean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оповещает население, государственные органы и иные организации об опасностях, возникающих при ведении военных действий;</a:t>
            </a:r>
          </a:p>
          <a:p>
            <a:pPr marL="0" indent="0" algn="just" eaLnBrk="1" hangingPunct="1">
              <a:spcBef>
                <a:spcPts val="0"/>
              </a:spcBef>
              <a:buFont typeface="Wingdings" pitchFamily="2" charset="2"/>
              <a:buBlip>
                <a:blip r:embed="rId3"/>
              </a:buBlip>
            </a:pPr>
            <a:r>
              <a:rPr lang="ru-RU" sz="2400" b="1" dirty="0" smtClean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руководит силами ГО при выполнении мероприятий гражданской обороны;</a:t>
            </a:r>
          </a:p>
          <a:p>
            <a:pPr marL="0" indent="0" algn="just" eaLnBrk="1" hangingPunct="1">
              <a:spcBef>
                <a:spcPts val="0"/>
              </a:spcBef>
              <a:buFont typeface="Wingdings" pitchFamily="2" charset="2"/>
              <a:buBlip>
                <a:blip r:embed="rId3"/>
              </a:buBlip>
            </a:pPr>
            <a:r>
              <a:rPr lang="ru-RU" sz="2400" b="1" dirty="0" smtClean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мобилизует в соответствии с законодательством отраслевые, территориальные, местные и объектовые резервы материальных ресурсов для ликвидации ЧС;</a:t>
            </a:r>
          </a:p>
          <a:p>
            <a:pPr marL="0" indent="0" algn="just" eaLnBrk="1" hangingPunct="1">
              <a:spcBef>
                <a:spcPts val="0"/>
              </a:spcBef>
              <a:buFont typeface="Wingdings" pitchFamily="2" charset="2"/>
              <a:buBlip>
                <a:blip r:embed="rId3"/>
              </a:buBlip>
            </a:pPr>
            <a:r>
              <a:rPr lang="ru-RU" sz="2400" b="1" dirty="0" smtClean="0">
                <a:solidFill>
                  <a:srgbClr val="086458"/>
                </a:solidFill>
                <a:latin typeface="Times New Roman" pitchFamily="18" charset="0"/>
                <a:cs typeface="Times New Roman" pitchFamily="18" charset="0"/>
              </a:rPr>
              <a:t>осуществляет международное сотрудничество в области гражданской обороны.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64704"/>
            <a:ext cx="8640960" cy="1398786"/>
          </a:xfrm>
        </p:spPr>
        <p:txBody>
          <a:bodyPr/>
          <a:lstStyle/>
          <a:p>
            <a:pPr marL="457200">
              <a:spcAft>
                <a:spcPts val="0"/>
              </a:spcAft>
              <a:tabLst>
                <a:tab pos="900430" algn="l"/>
              </a:tabLst>
            </a:pPr>
            <a:r>
              <a:rPr lang="ru-RU" sz="2800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Взаимодействие органов управления и сил гражданской обороны с органами управления и силами территориальной обороны</a:t>
            </a:r>
            <a:r>
              <a:rPr lang="ru-RU" sz="2800" b="1" dirty="0" smtClean="0">
                <a:solidFill>
                  <a:srgbClr val="660066"/>
                </a:solidFill>
                <a:latin typeface="Times New Roman"/>
                <a:ea typeface="Times New Roman"/>
              </a:rPr>
              <a:t>.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9552" y="2708920"/>
            <a:ext cx="8352928" cy="3672408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Районное звено</a:t>
            </a:r>
            <a:endParaRPr lang="ru-RU" sz="2800" b="1" u="sng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Начальник территориальной обороны района – </a:t>
            </a: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глава администрации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является также начальником гражданской обороны района.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Органами управления являются: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территориальной обороны района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штаб района ТерО (на базе РВК);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гражданской обороны района –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штаб ГО (на базе РОЧС).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029430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764704"/>
            <a:ext cx="820891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ru-RU" sz="2800" b="1" u="sng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Объектовое </a:t>
            </a:r>
            <a:r>
              <a:rPr lang="ru-RU" sz="2800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звено</a:t>
            </a:r>
            <a:endParaRPr lang="ru-RU" sz="2800" b="1" u="sng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spcBef>
                <a:spcPct val="20000"/>
              </a:spcBef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начальник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гражданской обороны и начальник объекта территориальной обороны – руководитель предприятия или его структурного подразделения;</a:t>
            </a:r>
          </a:p>
          <a:p>
            <a:pPr lvl="0" eaLnBrk="0" hangingPunct="0">
              <a:spcBef>
                <a:spcPct val="20000"/>
              </a:spcBef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силы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гражданской обороны – ГФГО предприятия;</a:t>
            </a:r>
          </a:p>
          <a:p>
            <a:pPr lvl="0" eaLnBrk="0" hangingPunct="0">
              <a:spcBef>
                <a:spcPct val="20000"/>
              </a:spcBef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силы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территориальной обороны –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части и подразделения территориальных войск (ТВ), органов и сил МВД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внутренних войск МВД.</a:t>
            </a:r>
          </a:p>
          <a:p>
            <a:pPr lvl="0" eaLnBrk="0" hangingPunct="0">
              <a:spcBef>
                <a:spcPct val="20000"/>
              </a:spcBef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Руководство боевыми действиями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объекте осуществляет </a:t>
            </a:r>
            <a:r>
              <a:rPr lang="ru-RU" sz="24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командир подразделения </a:t>
            </a:r>
            <a:r>
              <a:rPr lang="ru-RU" sz="24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сил ТерО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eaLnBrk="0" hangingPunct="0">
              <a:spcBef>
                <a:spcPct val="20000"/>
              </a:spcBef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Общее руководство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функционированием объекта и проведением АСиДНР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осуществляет руководитель предприятия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начальник ГО объекта.</a:t>
            </a:r>
            <a:endParaRPr lang="ru-RU" sz="24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345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Содержимое 1"/>
          <p:cNvSpPr>
            <a:spLocks noGrp="1"/>
          </p:cNvSpPr>
          <p:nvPr>
            <p:ph idx="4294967295"/>
          </p:nvPr>
        </p:nvSpPr>
        <p:spPr>
          <a:xfrm>
            <a:off x="539750" y="1412875"/>
            <a:ext cx="8258175" cy="4680421"/>
          </a:xfrm>
        </p:spPr>
        <p:txBody>
          <a:bodyPr/>
          <a:lstStyle/>
          <a:p>
            <a:pPr marL="609600" indent="-609600" algn="just" eaLnBrk="1" hangingPunct="1">
              <a:buFont typeface="Wingdings" pitchFamily="2" charset="2"/>
              <a:buAutoNum type="arabicPeriod" startAt="4"/>
            </a:pP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Организация выполнения мероприятий гражданской обороны: методическое руководство/ В.Н.Полещук (и др.) под общей редакцией Э.Р.</a:t>
            </a:r>
            <a:r>
              <a:rPr lang="en-US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Бариева</a:t>
            </a:r>
            <a:r>
              <a:rPr lang="en-US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- Минск: </a:t>
            </a:r>
            <a:r>
              <a:rPr lang="ru-RU" sz="2800" b="1" dirty="0" err="1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РЦСиЭ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МЧС, 2010.</a:t>
            </a:r>
          </a:p>
          <a:p>
            <a:pPr marL="609600" indent="-609600" algn="just" eaLnBrk="1" hangingPunct="1">
              <a:buFont typeface="Wingdings" pitchFamily="2" charset="2"/>
              <a:buAutoNum type="arabicPeriod" startAt="4"/>
            </a:pPr>
            <a:endParaRPr lang="ru-RU" sz="1400" b="1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just" eaLnBrk="1" hangingPunct="1">
              <a:buFont typeface="Wingdings" pitchFamily="2" charset="2"/>
              <a:buAutoNum type="arabicPeriod" startAt="4"/>
            </a:pP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Дополнительный Протокол к Женевской Конвенции от 12.08.1949 г. (Протокол №1), принят на дипломатической конференции в Женеве 08.06.1977 г.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 startAt="4"/>
            </a:pPr>
            <a:endParaRPr lang="ru-RU" sz="2400" dirty="0" smtClean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2348880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ru-RU" sz="6000" b="1" i="1" dirty="0" smtClean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i="1" dirty="0">
              <a:solidFill>
                <a:srgbClr val="9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833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Rectangle 4"/>
          <p:cNvSpPr>
            <a:spLocks noChangeArrowheads="1"/>
          </p:cNvSpPr>
          <p:nvPr/>
        </p:nvSpPr>
        <p:spPr bwMode="auto">
          <a:xfrm>
            <a:off x="135503" y="476672"/>
            <a:ext cx="876028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  <a:defRPr/>
            </a:pPr>
            <a:r>
              <a:rPr lang="ru-RU" sz="4000" b="1" dirty="0">
                <a:solidFill>
                  <a:srgbClr val="0864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1. Международное законодательство 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  <a:defRPr/>
            </a:pPr>
            <a:r>
              <a:rPr lang="ru-RU" sz="4000" b="1" dirty="0">
                <a:solidFill>
                  <a:srgbClr val="0864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+mn-cs"/>
              </a:rPr>
              <a:t>о гражданской обороне.</a:t>
            </a:r>
            <a:endParaRPr lang="ru-RU" sz="4000" dirty="0">
              <a:solidFill>
                <a:srgbClr val="08645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+mn-cs"/>
            </a:endParaRPr>
          </a:p>
        </p:txBody>
      </p:sp>
      <p:sp>
        <p:nvSpPr>
          <p:cNvPr id="24578" name="Rectangle 1"/>
          <p:cNvSpPr>
            <a:spLocks noChangeArrowheads="1"/>
          </p:cNvSpPr>
          <p:nvPr/>
        </p:nvSpPr>
        <p:spPr bwMode="auto">
          <a:xfrm>
            <a:off x="714374" y="2132856"/>
            <a:ext cx="7818065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2800" b="1" u="sng" dirty="0">
                <a:solidFill>
                  <a:srgbClr val="08645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Основная норма:</a:t>
            </a:r>
          </a:p>
          <a:p>
            <a:pPr algn="just" eaLnBrk="0" hangingPunct="0"/>
            <a:r>
              <a:rPr lang="ru-RU" sz="2800" b="1" dirty="0">
                <a:solidFill>
                  <a:srgbClr val="086458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Для обеспечения </a:t>
            </a:r>
            <a:r>
              <a:rPr lang="ru-RU" sz="2800" b="1" dirty="0" smtClean="0">
                <a:solidFill>
                  <a:srgbClr val="086458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защиты </a:t>
            </a:r>
            <a:r>
              <a:rPr lang="ru-RU" sz="2800" b="1" dirty="0">
                <a:solidFill>
                  <a:srgbClr val="086458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гражданского населения и гражданских объектов стороны, находящиеся в конфликте, </a:t>
            </a:r>
            <a:r>
              <a:rPr lang="ru-RU" sz="2800" b="1" dirty="0" smtClean="0">
                <a:solidFill>
                  <a:srgbClr val="086458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должны </a:t>
            </a:r>
            <a:r>
              <a:rPr lang="ru-RU" sz="2800" b="1" dirty="0">
                <a:solidFill>
                  <a:srgbClr val="086458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всегда проводить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различие между гражданским населением и комбатантами, </a:t>
            </a:r>
            <a:r>
              <a:rPr lang="ru-RU" sz="2800" b="1" dirty="0">
                <a:solidFill>
                  <a:srgbClr val="086458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также между гражданскими объектами и военными объектами и соответственно направлять свои действия только против военных объектов.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4"/>
          <p:cNvSpPr>
            <a:spLocks noChangeArrowheads="1"/>
          </p:cNvSpPr>
          <p:nvPr/>
        </p:nvSpPr>
        <p:spPr bwMode="auto">
          <a:xfrm>
            <a:off x="467544" y="513499"/>
            <a:ext cx="8352928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Выдержки из 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Дополнительного ПРОТОКОЛА </a:t>
            </a:r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от 08.06.1977 г.</a:t>
            </a:r>
          </a:p>
          <a:p>
            <a:pPr algn="ctr"/>
            <a:r>
              <a:rPr lang="ru-RU" sz="28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Женевским конвенциям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от  12 августа 1949 года, касающихся защиты жертв международных вооруженных конфликтов (</a:t>
            </a:r>
            <a:r>
              <a:rPr lang="ru-RU" sz="28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ПРОТОКОЛ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№ I</a:t>
            </a:r>
            <a:r>
              <a:rPr lang="ru-RU" sz="28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ru-RU" sz="2800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2" name="Rectangle 5"/>
          <p:cNvSpPr>
            <a:spLocks noChangeArrowheads="1"/>
          </p:cNvSpPr>
          <p:nvPr/>
        </p:nvSpPr>
        <p:spPr bwMode="auto">
          <a:xfrm>
            <a:off x="401509" y="3140968"/>
            <a:ext cx="8418963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“Гражданской обороной”</a:t>
            </a:r>
            <a:r>
              <a:rPr lang="ru-RU" sz="28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является выполнение </a:t>
            </a:r>
            <a:r>
              <a:rPr lang="ru-RU" sz="28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гуманитарных </a:t>
            </a:r>
            <a:r>
              <a:rPr lang="ru-RU" sz="28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задач, направленных на то, чтобы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защитить гражданское население от опасностей </a:t>
            </a:r>
            <a:r>
              <a:rPr lang="ru-RU" sz="28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и помочь ему устранить непосредственные последствия военных действий или бедствий, а также создать условия, необходимые для его выживания.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eaLnBrk="1" hangingPunct="1"/>
            <a:r>
              <a:rPr lang="ru-RU" sz="28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Дополнительный протокол к Женевским конвенциям от  12 августа 1949 года</a:t>
            </a:r>
            <a:endParaRPr lang="ru-RU" sz="2800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4525963"/>
          </a:xfrm>
        </p:spPr>
        <p:txBody>
          <a:bodyPr/>
          <a:lstStyle/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адачами </a:t>
            </a: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ГРАЖДАНСКОЙ ОБОРОНЫ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являются:</a:t>
            </a:r>
          </a:p>
          <a:p>
            <a:pPr marL="0" lvl="0" indent="0" eaLnBrk="1" hangingPunct="1">
              <a:spcBef>
                <a:spcPct val="0"/>
              </a:spcBef>
              <a:buFontTx/>
              <a:buChar char="•"/>
            </a:pP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оповещение; </a:t>
            </a:r>
          </a:p>
          <a:p>
            <a:pPr marL="0" lvl="0" indent="0" eaLnBrk="1" hangingPunct="1">
              <a:spcBef>
                <a:spcPct val="0"/>
              </a:spcBef>
              <a:buFontTx/>
              <a:buChar char="•"/>
            </a:pP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эвакуация; </a:t>
            </a:r>
          </a:p>
          <a:p>
            <a:pPr marL="0" lvl="0" indent="0" eaLnBrk="1" hangingPunct="1">
              <a:spcBef>
                <a:spcPct val="0"/>
              </a:spcBef>
              <a:buFontTx/>
              <a:buChar char="•"/>
            </a:pP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предоставление убежищ и их устройство; </a:t>
            </a:r>
          </a:p>
          <a:p>
            <a:pPr marL="0" lvl="0" indent="0" eaLnBrk="1" hangingPunct="1">
              <a:spcBef>
                <a:spcPct val="0"/>
              </a:spcBef>
              <a:buFontTx/>
              <a:buChar char="•"/>
            </a:pP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проведение мероприятий по светомаскировке; </a:t>
            </a:r>
          </a:p>
          <a:p>
            <a:pPr marL="0" lvl="0" indent="0" eaLnBrk="1" hangingPunct="1">
              <a:spcBef>
                <a:spcPct val="0"/>
              </a:spcBef>
              <a:buFontTx/>
              <a:buChar char="•"/>
            </a:pP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спасательные работы; </a:t>
            </a:r>
          </a:p>
          <a:p>
            <a:pPr marL="0" lvl="0" indent="0" eaLnBrk="1" hangingPunct="1">
              <a:spcBef>
                <a:spcPct val="0"/>
              </a:spcBef>
              <a:buFontTx/>
              <a:buChar char="•"/>
            </a:pP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медицинское обслуживание, включая первую помощь, а также религиозная помощь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68288" lvl="0" indent="-268288" algn="just" eaLnBrk="1" hangingPunct="1">
              <a:spcBef>
                <a:spcPct val="0"/>
              </a:spcBef>
              <a:buFontTx/>
              <a:buChar char="•"/>
            </a:pP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борьба с пожарами; </a:t>
            </a:r>
          </a:p>
          <a:p>
            <a:pPr marL="268288" lvl="0" indent="-268288" algn="just" eaLnBrk="1" hangingPunct="1">
              <a:spcBef>
                <a:spcPct val="0"/>
              </a:spcBef>
              <a:buFontTx/>
              <a:buChar char="•"/>
            </a:pP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обнаружение и обозначение опасных районов; </a:t>
            </a:r>
          </a:p>
          <a:p>
            <a:pPr marL="268288" lvl="0" indent="-268288" algn="just" eaLnBrk="1" hangingPunct="1">
              <a:spcBef>
                <a:spcPct val="0"/>
              </a:spcBef>
              <a:buFontTx/>
              <a:buChar char="•"/>
            </a:pP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обеззараживание и другие подобные меры защиты; </a:t>
            </a:r>
          </a:p>
          <a:p>
            <a:pPr marL="268288" lvl="0" indent="-268288" algn="just" eaLnBrk="1" hangingPunct="1">
              <a:spcBef>
                <a:spcPct val="0"/>
              </a:spcBef>
              <a:buFontTx/>
              <a:buChar char="•"/>
            </a:pP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срочное предоставление крова и снабжение; </a:t>
            </a:r>
          </a:p>
          <a:p>
            <a:pPr marL="0" lvl="0" indent="0" eaLnBrk="1" hangingPunct="1">
              <a:spcBef>
                <a:spcPct val="0"/>
              </a:spcBef>
              <a:buFontTx/>
              <a:buChar char="•"/>
            </a:pP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endParaRPr lang="ru-RU" sz="2400" dirty="0">
              <a:solidFill>
                <a:srgbClr val="FFFF66"/>
              </a:solidFill>
              <a:latin typeface="Arial" charset="0"/>
              <a:cs typeface="Arial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010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4"/>
          <p:cNvSpPr>
            <a:spLocks noChangeArrowheads="1"/>
          </p:cNvSpPr>
          <p:nvPr/>
        </p:nvSpPr>
        <p:spPr bwMode="auto">
          <a:xfrm>
            <a:off x="250825" y="980728"/>
            <a:ext cx="864235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 algn="just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Задачами</a:t>
            </a:r>
            <a:r>
              <a:rPr lang="ru-RU" sz="2400" b="1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ГРАЖДАНСКОЙ ОБОРОНЫ</a:t>
            </a:r>
            <a:r>
              <a:rPr lang="ru-RU" sz="2400" b="1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являются:</a:t>
            </a:r>
          </a:p>
          <a:p>
            <a:pPr marL="268288" indent="-268288" algn="just">
              <a:buFontTx/>
              <a:buChar char="•"/>
            </a:pP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срочная </a:t>
            </a: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помощь в восстановлении и поддержании порядка в районах бедствия; </a:t>
            </a:r>
          </a:p>
          <a:p>
            <a:pPr marL="268288" indent="-268288" algn="just">
              <a:buFontTx/>
              <a:buChar char="•"/>
            </a:pP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срочное восстановление необходимых коммунальных служб; </a:t>
            </a:r>
          </a:p>
          <a:p>
            <a:pPr marL="268288" indent="-268288" algn="just">
              <a:buFontTx/>
              <a:buChar char="•"/>
            </a:pP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срочное захоронение трупов; </a:t>
            </a:r>
          </a:p>
          <a:p>
            <a:pPr marL="268288" indent="-268288" algn="just">
              <a:buFontTx/>
              <a:buChar char="•"/>
            </a:pP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помощь в сохранении объектов, существенно необходимых для выживания; </a:t>
            </a:r>
          </a:p>
          <a:p>
            <a:pPr marL="268288" indent="-268288" algn="just">
              <a:buFontTx/>
              <a:buChar char="•"/>
            </a:pPr>
            <a:r>
              <a:rPr 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дополнительная деятельность, необходимая для осуществления любой из вышеупомянутых задач, включая планирование и организацию, но не ограничивающаяся </a:t>
            </a:r>
            <a:r>
              <a:rPr 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этим. </a:t>
            </a:r>
            <a:endParaRPr lang="ru-RU" sz="2400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3368</TotalTime>
  <Words>2208</Words>
  <Application>Microsoft Office PowerPoint</Application>
  <PresentationFormat>Экран (4:3)</PresentationFormat>
  <Paragraphs>229</Paragraphs>
  <Slides>50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50</vt:i4>
      </vt:variant>
    </vt:vector>
  </HeadingPairs>
  <TitlesOfParts>
    <vt:vector size="61" baseType="lpstr">
      <vt:lpstr>Arial</vt:lpstr>
      <vt:lpstr>Calibri</vt:lpstr>
      <vt:lpstr>Times New Roman</vt:lpstr>
      <vt:lpstr>Verdana</vt:lpstr>
      <vt:lpstr>Wingdings</vt:lpstr>
      <vt:lpstr>Wingdings 2</vt:lpstr>
      <vt:lpstr>Тема Office</vt:lpstr>
      <vt:lpstr>1_Тема Office</vt:lpstr>
      <vt:lpstr>2_Тема Office</vt:lpstr>
      <vt:lpstr>3_Тема Office</vt:lpstr>
      <vt:lpstr>4_Тема Office</vt:lpstr>
      <vt:lpstr>Презентация PowerPoint</vt:lpstr>
      <vt:lpstr>Учебные цели:</vt:lpstr>
      <vt:lpstr>Учебные вопросы:</vt:lpstr>
      <vt:lpstr>Литература:</vt:lpstr>
      <vt:lpstr>Презентация PowerPoint</vt:lpstr>
      <vt:lpstr>Презентация PowerPoint</vt:lpstr>
      <vt:lpstr>Презентация PowerPoint</vt:lpstr>
      <vt:lpstr>Дополнительный протокол к Женевским конвенциям от  12 августа 1949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2. Гражданская оборона в современной войне</vt:lpstr>
      <vt:lpstr>Классификация военных конфликтов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3. Государственная политика в области гражданской обороны</vt:lpstr>
      <vt:lpstr>Главные цели государственной политики в области  гражданской обороны:</vt:lpstr>
      <vt:lpstr>Основные принципы государственной политики в области ГО:</vt:lpstr>
      <vt:lpstr>Презентация PowerPoint</vt:lpstr>
      <vt:lpstr>Основные направления государственной политики в области гражданской обороны:</vt:lpstr>
      <vt:lpstr>4. Задачи, принцип построения и структура гражданской обороны Республики Беларусь</vt:lpstr>
      <vt:lpstr>Основные задачи в области гражданской обороны:</vt:lpstr>
      <vt:lpstr>Презентация PowerPoint</vt:lpstr>
      <vt:lpstr>Презентация PowerPoint</vt:lpstr>
      <vt:lpstr>Структура Гражданской обороны Республики Беларусь</vt:lpstr>
      <vt:lpstr>Презентация PowerPoint</vt:lpstr>
      <vt:lpstr>Руководство гражданской обороной</vt:lpstr>
      <vt:lpstr>Органами управления ГО являются:</vt:lpstr>
      <vt:lpstr>Начальниками штабов ГРАЖДАНСКОЙ ОБОРОНЫ являются:</vt:lpstr>
      <vt:lpstr>Презентация PowerPoint</vt:lpstr>
      <vt:lpstr>МЧС Республики Беларусь является республиканским органом государственного управления в области ГО и в пределах своей компетенции:</vt:lpstr>
      <vt:lpstr>Презентация PowerPoint</vt:lpstr>
      <vt:lpstr>Презентация PowerPoint</vt:lpstr>
      <vt:lpstr>Взаимодействие органов управления и сил гражданской обороны с органами управления и силами территориальной обороны.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Место, роль и задачи гражданской обороны в обеспечении обороноспособности государства</dc:title>
  <dc:creator>Kursant</dc:creator>
  <cp:lastModifiedBy>Pravduhin</cp:lastModifiedBy>
  <cp:revision>192</cp:revision>
  <cp:lastPrinted>2017-03-13T12:27:41Z</cp:lastPrinted>
  <dcterms:created xsi:type="dcterms:W3CDTF">2009-12-17T16:16:22Z</dcterms:created>
  <dcterms:modified xsi:type="dcterms:W3CDTF">2017-06-19T06:05:28Z</dcterms:modified>
</cp:coreProperties>
</file>